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Playfair Display"/>
      <p:regular r:id="rId51"/>
      <p:bold r:id="rId52"/>
      <p:italic r:id="rId53"/>
      <p:boldItalic r:id="rId54"/>
    </p:embeddedFont>
    <p:embeddedFont>
      <p:font typeface="Nunito"/>
      <p:regular r:id="rId55"/>
      <p:bold r:id="rId56"/>
      <p:italic r:id="rId57"/>
      <p:boldItalic r:id="rId58"/>
    </p:embeddedFont>
    <p:embeddedFont>
      <p:font typeface="Lat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layfairDisplay-regular.fntdata"/><Relationship Id="rId50" Type="http://schemas.openxmlformats.org/officeDocument/2006/relationships/slide" Target="slides/slide45.xml"/><Relationship Id="rId53" Type="http://schemas.openxmlformats.org/officeDocument/2006/relationships/font" Target="fonts/PlayfairDisplay-italic.fntdata"/><Relationship Id="rId52" Type="http://schemas.openxmlformats.org/officeDocument/2006/relationships/font" Target="fonts/PlayfairDisplay-bold.fntdata"/><Relationship Id="rId11" Type="http://schemas.openxmlformats.org/officeDocument/2006/relationships/slide" Target="slides/slide6.xml"/><Relationship Id="rId55" Type="http://schemas.openxmlformats.org/officeDocument/2006/relationships/font" Target="fonts/Nunito-regular.fntdata"/><Relationship Id="rId10" Type="http://schemas.openxmlformats.org/officeDocument/2006/relationships/slide" Target="slides/slide5.xml"/><Relationship Id="rId54" Type="http://schemas.openxmlformats.org/officeDocument/2006/relationships/font" Target="fonts/PlayfairDisplay-boldItalic.fntdata"/><Relationship Id="rId13" Type="http://schemas.openxmlformats.org/officeDocument/2006/relationships/slide" Target="slides/slide8.xml"/><Relationship Id="rId57" Type="http://schemas.openxmlformats.org/officeDocument/2006/relationships/font" Target="fonts/Nunito-italic.fntdata"/><Relationship Id="rId12" Type="http://schemas.openxmlformats.org/officeDocument/2006/relationships/slide" Target="slides/slide7.xml"/><Relationship Id="rId56" Type="http://schemas.openxmlformats.org/officeDocument/2006/relationships/font" Target="fonts/Nunito-bold.fntdata"/><Relationship Id="rId15" Type="http://schemas.openxmlformats.org/officeDocument/2006/relationships/slide" Target="slides/slide10.xml"/><Relationship Id="rId59" Type="http://schemas.openxmlformats.org/officeDocument/2006/relationships/font" Target="fonts/Lato-regular.fntdata"/><Relationship Id="rId14" Type="http://schemas.openxmlformats.org/officeDocument/2006/relationships/slide" Target="slides/slide9.xml"/><Relationship Id="rId58"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d95629bd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d95629bd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d95629bd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d95629bd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d95629bd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d95629bd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d95629bd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d95629bd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d95629bd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d95629bd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d95629bd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d95629bd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d95629bd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d95629bd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8b766ce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8b766ce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d8b766ce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d8b766ce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d8b766ce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d8b766ce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d8b766ce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d8b766ce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d8b766ce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d8b766ce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d8b766ce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d8b766ce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d8b766ce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d8b766ce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d8b766ce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d8b766ce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d8b766ce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d8b766ce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d8b766ce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d8b766ce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8b766ce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8b766ce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d8b766e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d8b766e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8b766e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8b766e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d8b766e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d8b766e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d95629bd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d95629bd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d8b766e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d8b766e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d8b766e7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d8b766e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d8b766e7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d8b766e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d8b766e7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d8b766e7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d8b766e7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d8b766e7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d8b766e7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d8b766e7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ad98dc67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ad98dc67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9e30a2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d9e30a2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d98dc67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d98dc67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d970cd20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d970cd20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d95629b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d95629b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d970cd2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d970cd2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d970cd20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ad970cd20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d970cd20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d970cd20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d970cd20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d970cd20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d95629bd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d95629bd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d95629bd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d95629bd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d95629bd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d95629bd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be used for: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-&gt; Blueprints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-&gt; Symbols / Logos</a:t>
            </a:r>
            <a:endParaRPr/>
          </a:p>
          <a:p>
            <a:pPr indent="0" lvl="0" marL="0" rtl="0" algn="l">
              <a:spcBef>
                <a:spcPts val="0"/>
              </a:spcBef>
              <a:spcAft>
                <a:spcPts val="0"/>
              </a:spcAft>
              <a:buNone/>
            </a:pPr>
            <a:r>
              <a:rPr lang="en"/>
              <a:t>-&gt; Document type images</a:t>
            </a:r>
            <a:endParaRPr/>
          </a:p>
          <a:p>
            <a:pPr indent="0" lvl="0" marL="0" rtl="0" algn="l">
              <a:spcBef>
                <a:spcPts val="0"/>
              </a:spcBef>
              <a:spcAft>
                <a:spcPts val="0"/>
              </a:spcAft>
              <a:buNone/>
            </a:pPr>
            <a:r>
              <a:rPr lang="en"/>
              <a:t>-&gt; Diagrams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d95629bd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d95629bd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d8b766ce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d8b766ce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d95629bd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d95629bd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d95629bd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d95629bd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17.jpg"/><Relationship Id="rId7" Type="http://schemas.openxmlformats.org/officeDocument/2006/relationships/image" Target="../media/image16.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8.png"/><Relationship Id="rId10" Type="http://schemas.openxmlformats.org/officeDocument/2006/relationships/image" Target="../media/image30.jpg"/><Relationship Id="rId9" Type="http://schemas.openxmlformats.org/officeDocument/2006/relationships/image" Target="../media/image23.jp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39.jpg"/><Relationship Id="rId8"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42.png"/><Relationship Id="rId5" Type="http://schemas.openxmlformats.org/officeDocument/2006/relationships/image" Target="../media/image32.png"/><Relationship Id="rId6" Type="http://schemas.openxmlformats.org/officeDocument/2006/relationships/image" Target="../media/image41.png"/><Relationship Id="rId7" Type="http://schemas.openxmlformats.org/officeDocument/2006/relationships/image" Target="../media/image22.png"/><Relationship Id="rId8"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29.png"/><Relationship Id="rId5"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jpg"/><Relationship Id="rId4" Type="http://schemas.openxmlformats.org/officeDocument/2006/relationships/image" Target="../media/image46.jpg"/><Relationship Id="rId5" Type="http://schemas.openxmlformats.org/officeDocument/2006/relationships/image" Target="../media/image47.png"/><Relationship Id="rId6"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8.jpg"/><Relationship Id="rId4" Type="http://schemas.openxmlformats.org/officeDocument/2006/relationships/image" Target="../media/image4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 Cryptography</a:t>
            </a:r>
            <a:endParaRPr/>
          </a:p>
        </p:txBody>
      </p:sp>
      <p:sp>
        <p:nvSpPr>
          <p:cNvPr id="60" name="Google Shape;60;p13"/>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Group 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2) secret sharing technique - combining</a:t>
            </a:r>
            <a:endParaRPr/>
          </a:p>
        </p:txBody>
      </p:sp>
      <p:sp>
        <p:nvSpPr>
          <p:cNvPr id="128" name="Google Shape;12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To combine the two shares, we overlap the two shares (considering a white pixel to be transparent)</a:t>
            </a:r>
            <a:endParaRPr/>
          </a:p>
          <a:p>
            <a:pPr indent="-342900" lvl="0" marL="457200" rtl="0" algn="just">
              <a:spcBef>
                <a:spcPts val="0"/>
              </a:spcBef>
              <a:spcAft>
                <a:spcPts val="0"/>
              </a:spcAft>
              <a:buSzPts val="1800"/>
              <a:buChar char="●"/>
            </a:pPr>
            <a:r>
              <a:rPr lang="en"/>
              <a:t>This operation is equal to the logical OR operator where a white pixel is considered 0 and a black pixel is considered 1</a:t>
            </a:r>
            <a:endParaRPr sz="1100"/>
          </a:p>
          <a:p>
            <a:pPr indent="-342900" lvl="0" marL="457200" rtl="0" algn="just">
              <a:spcBef>
                <a:spcPts val="0"/>
              </a:spcBef>
              <a:spcAft>
                <a:spcPts val="0"/>
              </a:spcAft>
              <a:buSzPts val="1800"/>
              <a:buChar char="●"/>
            </a:pPr>
            <a:r>
              <a:rPr lang="en"/>
              <a:t>Therefore</a:t>
            </a:r>
            <a:endParaRPr/>
          </a:p>
          <a:p>
            <a:pPr indent="-317500" lvl="1" marL="914400" rtl="0" algn="just">
              <a:spcBef>
                <a:spcPts val="0"/>
              </a:spcBef>
              <a:spcAft>
                <a:spcPts val="0"/>
              </a:spcAft>
              <a:buSzPts val="1400"/>
              <a:buChar char="○"/>
            </a:pPr>
            <a:r>
              <a:rPr lang="en"/>
              <a:t>White + White = White</a:t>
            </a:r>
            <a:endParaRPr/>
          </a:p>
          <a:p>
            <a:pPr indent="-317500" lvl="1" marL="914400" rtl="0" algn="just">
              <a:spcBef>
                <a:spcPts val="0"/>
              </a:spcBef>
              <a:spcAft>
                <a:spcPts val="0"/>
              </a:spcAft>
              <a:buSzPts val="1400"/>
              <a:buChar char="○"/>
            </a:pPr>
            <a:r>
              <a:rPr lang="en"/>
              <a:t>White + Black = Black</a:t>
            </a:r>
            <a:endParaRPr/>
          </a:p>
          <a:p>
            <a:pPr indent="-317500" lvl="1" marL="914400" rtl="0" algn="just">
              <a:spcBef>
                <a:spcPts val="0"/>
              </a:spcBef>
              <a:spcAft>
                <a:spcPts val="0"/>
              </a:spcAft>
              <a:buSzPts val="1400"/>
              <a:buChar char="○"/>
            </a:pPr>
            <a:r>
              <a:rPr lang="en"/>
              <a:t>Black + White = Black</a:t>
            </a:r>
            <a:endParaRPr/>
          </a:p>
          <a:p>
            <a:pPr indent="-317500" lvl="1" marL="914400" rtl="0" algn="just">
              <a:spcBef>
                <a:spcPts val="0"/>
              </a:spcBef>
              <a:spcAft>
                <a:spcPts val="0"/>
              </a:spcAft>
              <a:buSzPts val="1400"/>
              <a:buChar char="○"/>
            </a:pPr>
            <a:r>
              <a:rPr lang="en"/>
              <a:t>Black + Black = Black</a:t>
            </a:r>
            <a:endParaRPr/>
          </a:p>
          <a:p>
            <a:pPr indent="-342900" lvl="0" marL="457200" rtl="0" algn="just">
              <a:spcBef>
                <a:spcPts val="0"/>
              </a:spcBef>
              <a:spcAft>
                <a:spcPts val="0"/>
              </a:spcAft>
              <a:buSzPts val="1800"/>
              <a:buChar char="●"/>
            </a:pPr>
            <a:r>
              <a:rPr lang="en"/>
              <a:t>This is a </a:t>
            </a:r>
            <a:r>
              <a:rPr lang="en"/>
              <a:t>probabilistic</a:t>
            </a:r>
            <a:r>
              <a:rPr lang="en"/>
              <a:t> technique</a:t>
            </a:r>
            <a:endParaRPr/>
          </a:p>
          <a:p>
            <a:pPr indent="-342900" lvl="0" marL="457200" rtl="0" algn="just">
              <a:spcBef>
                <a:spcPts val="0"/>
              </a:spcBef>
              <a:spcAft>
                <a:spcPts val="0"/>
              </a:spcAft>
              <a:buSzPts val="1800"/>
              <a:buChar char="●"/>
            </a:pPr>
            <a:r>
              <a:rPr lang="en"/>
              <a:t>Security provided is 2</a:t>
            </a:r>
            <a:r>
              <a:rPr baseline="30000" lang="en"/>
              <a:t>x</a:t>
            </a:r>
            <a:r>
              <a:rPr baseline="30000" lang="en"/>
              <a:t>LW/2</a:t>
            </a:r>
            <a:r>
              <a:rPr b="1" lang="en"/>
              <a:t> </a:t>
            </a:r>
            <a:r>
              <a:rPr lang="en"/>
              <a:t>(if Oscar has one share)</a:t>
            </a:r>
            <a:endParaRPr/>
          </a:p>
          <a:p>
            <a:pPr indent="-342900" lvl="0" marL="457200" rtl="0" algn="just">
              <a:spcBef>
                <a:spcPts val="0"/>
              </a:spcBef>
              <a:spcAft>
                <a:spcPts val="0"/>
              </a:spcAft>
              <a:buSzPts val="1800"/>
              <a:buChar char="●"/>
            </a:pPr>
            <a:r>
              <a:rPr lang="en"/>
              <a:t>(where x is the number of subpixels per pixel)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 N) secret sharing technique</a:t>
            </a:r>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N shares are created out of which all are required to reproduce the secret</a:t>
            </a:r>
            <a:endParaRPr/>
          </a:p>
          <a:p>
            <a:pPr indent="0" lvl="0" marL="0" rtl="0" algn="just">
              <a:spcBef>
                <a:spcPts val="1600"/>
              </a:spcBef>
              <a:spcAft>
                <a:spcPts val="0"/>
              </a:spcAft>
              <a:buNone/>
            </a:pPr>
            <a:r>
              <a:t/>
            </a:r>
            <a:endParaRPr/>
          </a:p>
          <a:p>
            <a:pPr indent="-342900" lvl="0" marL="457200" rtl="0" algn="just">
              <a:spcBef>
                <a:spcPts val="1600"/>
              </a:spcBef>
              <a:spcAft>
                <a:spcPts val="0"/>
              </a:spcAft>
              <a:buSzPts val="1800"/>
              <a:buChar char="●"/>
            </a:pPr>
            <a:r>
              <a:rPr lang="en"/>
              <a:t>The pixel can be split up into multiple subpixels just like before (to increase security)</a:t>
            </a:r>
            <a:endParaRPr/>
          </a:p>
          <a:p>
            <a:pPr indent="-317500" lvl="1" marL="914400" rtl="0" algn="just">
              <a:spcBef>
                <a:spcPts val="0"/>
              </a:spcBef>
              <a:spcAft>
                <a:spcPts val="0"/>
              </a:spcAft>
              <a:buSzPts val="1400"/>
              <a:buChar char="○"/>
            </a:pPr>
            <a:r>
              <a:rPr lang="en"/>
              <a:t>To keep things simple, we will not split the pixel into subpixels during the explanation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 N) secret sharing technique - splitting</a:t>
            </a:r>
            <a:endParaRPr/>
          </a:p>
        </p:txBody>
      </p:sp>
      <p:sp>
        <p:nvSpPr>
          <p:cNvPr id="140" name="Google Shape;14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Black pixel:</a:t>
            </a:r>
            <a:endParaRPr/>
          </a:p>
          <a:p>
            <a:pPr indent="-317500" lvl="1" marL="914400" rtl="0" algn="just">
              <a:spcBef>
                <a:spcPts val="0"/>
              </a:spcBef>
              <a:spcAft>
                <a:spcPts val="0"/>
              </a:spcAft>
              <a:buSzPts val="1400"/>
              <a:buChar char="○"/>
            </a:pPr>
            <a:r>
              <a:rPr lang="en"/>
              <a:t>C</a:t>
            </a:r>
            <a:r>
              <a:rPr lang="en"/>
              <a:t>hoose a number P ∈ {0, 1 … N} such that P is </a:t>
            </a:r>
            <a:r>
              <a:rPr b="1" lang="en"/>
              <a:t>odd</a:t>
            </a:r>
            <a:endParaRPr b="1"/>
          </a:p>
          <a:p>
            <a:pPr indent="-317500" lvl="1" marL="914400" rtl="0" algn="just">
              <a:spcBef>
                <a:spcPts val="0"/>
              </a:spcBef>
              <a:spcAft>
                <a:spcPts val="0"/>
              </a:spcAft>
              <a:buSzPts val="1400"/>
              <a:buChar char="○"/>
            </a:pPr>
            <a:r>
              <a:rPr lang="en"/>
              <a:t>Create a set [1, 0, 0, 0, 1 … ] of N elements which contains P 1s (randomly placed using TRNG)</a:t>
            </a:r>
            <a:endParaRPr/>
          </a:p>
          <a:p>
            <a:pPr indent="-317500" lvl="1" marL="914400" rtl="0" algn="just">
              <a:spcBef>
                <a:spcPts val="0"/>
              </a:spcBef>
              <a:spcAft>
                <a:spcPts val="0"/>
              </a:spcAft>
              <a:buSzPts val="1400"/>
              <a:buChar char="○"/>
            </a:pPr>
            <a:r>
              <a:rPr lang="en"/>
              <a:t>Assign white if the corresponding share is 0 and black if the corresponding share is 1</a:t>
            </a:r>
            <a:endParaRPr/>
          </a:p>
          <a:p>
            <a:pPr indent="0" lvl="0" marL="0" rtl="0" algn="just">
              <a:spcBef>
                <a:spcPts val="1600"/>
              </a:spcBef>
              <a:spcAft>
                <a:spcPts val="0"/>
              </a:spcAft>
              <a:buNone/>
            </a:pPr>
            <a:r>
              <a:t/>
            </a:r>
            <a:endParaRPr/>
          </a:p>
          <a:p>
            <a:pPr indent="-342900" lvl="0" marL="457200" rtl="0" algn="just">
              <a:spcBef>
                <a:spcPts val="1600"/>
              </a:spcBef>
              <a:spcAft>
                <a:spcPts val="0"/>
              </a:spcAft>
              <a:buSzPts val="1800"/>
              <a:buChar char="●"/>
            </a:pPr>
            <a:r>
              <a:rPr lang="en"/>
              <a:t>White pixel:</a:t>
            </a:r>
            <a:endParaRPr/>
          </a:p>
          <a:p>
            <a:pPr indent="-317500" lvl="1" marL="914400" rtl="0" algn="just">
              <a:spcBef>
                <a:spcPts val="0"/>
              </a:spcBef>
              <a:spcAft>
                <a:spcPts val="0"/>
              </a:spcAft>
              <a:buSzPts val="1400"/>
              <a:buChar char="○"/>
            </a:pPr>
            <a:r>
              <a:rPr lang="en"/>
              <a:t>Choose a number P ∈ {0, 1 … N} such that P is </a:t>
            </a:r>
            <a:r>
              <a:rPr b="1" lang="en"/>
              <a:t>even</a:t>
            </a:r>
            <a:endParaRPr b="1"/>
          </a:p>
          <a:p>
            <a:pPr indent="-317500" lvl="1" marL="914400" rtl="0" algn="just">
              <a:spcBef>
                <a:spcPts val="0"/>
              </a:spcBef>
              <a:spcAft>
                <a:spcPts val="0"/>
              </a:spcAft>
              <a:buSzPts val="1400"/>
              <a:buChar char="○"/>
            </a:pPr>
            <a:r>
              <a:rPr lang="en"/>
              <a:t>Create a set [0, 1, 1, 0, 1 … ] of N elements which contains P 1s (randomly placed using TRNG)</a:t>
            </a:r>
            <a:endParaRPr/>
          </a:p>
          <a:p>
            <a:pPr indent="-317500" lvl="1" marL="914400" rtl="0" algn="just">
              <a:spcBef>
                <a:spcPts val="0"/>
              </a:spcBef>
              <a:spcAft>
                <a:spcPts val="0"/>
              </a:spcAft>
              <a:buSzPts val="1400"/>
              <a:buChar char="○"/>
            </a:pPr>
            <a:r>
              <a:rPr lang="en"/>
              <a:t>Assign white if the corresponding share is 0 and black if the corresponding share is 1</a:t>
            </a:r>
            <a:endParaRPr/>
          </a:p>
        </p:txBody>
      </p:sp>
      <p:pic>
        <p:nvPicPr>
          <p:cNvPr id="141" name="Google Shape;141;p24"/>
          <p:cNvPicPr preferRelativeResize="0"/>
          <p:nvPr/>
        </p:nvPicPr>
        <p:blipFill>
          <a:blip r:embed="rId3">
            <a:alphaModFix/>
          </a:blip>
          <a:stretch>
            <a:fillRect/>
          </a:stretch>
        </p:blipFill>
        <p:spPr>
          <a:xfrm>
            <a:off x="2440913" y="2390145"/>
            <a:ext cx="4262175" cy="489950"/>
          </a:xfrm>
          <a:prstGeom prst="rect">
            <a:avLst/>
          </a:prstGeom>
          <a:noFill/>
          <a:ln>
            <a:noFill/>
          </a:ln>
        </p:spPr>
      </p:pic>
      <p:pic>
        <p:nvPicPr>
          <p:cNvPr id="142" name="Google Shape;142;p24"/>
          <p:cNvPicPr preferRelativeResize="0"/>
          <p:nvPr/>
        </p:nvPicPr>
        <p:blipFill>
          <a:blip r:embed="rId4">
            <a:alphaModFix/>
          </a:blip>
          <a:stretch>
            <a:fillRect/>
          </a:stretch>
        </p:blipFill>
        <p:spPr>
          <a:xfrm>
            <a:off x="2440925" y="4176600"/>
            <a:ext cx="4262175" cy="4722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 N) secret sharing technique - combining</a:t>
            </a:r>
            <a:endParaRPr/>
          </a:p>
        </p:txBody>
      </p:sp>
      <p:sp>
        <p:nvSpPr>
          <p:cNvPr id="148" name="Google Shape;14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The shares are combined using the XOR operator on each pixel</a:t>
            </a:r>
            <a:endParaRPr sz="1100"/>
          </a:p>
          <a:p>
            <a:pPr indent="-342900" lvl="0" marL="457200" rtl="0" algn="just">
              <a:spcBef>
                <a:spcPts val="0"/>
              </a:spcBef>
              <a:spcAft>
                <a:spcPts val="0"/>
              </a:spcAft>
              <a:buSzPts val="1800"/>
              <a:buChar char="●"/>
            </a:pPr>
            <a:r>
              <a:rPr lang="en"/>
              <a:t>Therefore</a:t>
            </a:r>
            <a:endParaRPr/>
          </a:p>
          <a:p>
            <a:pPr indent="-317500" lvl="1" marL="914400" rtl="0" algn="just">
              <a:spcBef>
                <a:spcPts val="0"/>
              </a:spcBef>
              <a:spcAft>
                <a:spcPts val="0"/>
              </a:spcAft>
              <a:buSzPts val="1400"/>
              <a:buChar char="○"/>
            </a:pPr>
            <a:r>
              <a:rPr lang="en"/>
              <a:t>White + White = White</a:t>
            </a:r>
            <a:endParaRPr/>
          </a:p>
          <a:p>
            <a:pPr indent="-317500" lvl="1" marL="914400" rtl="0" algn="just">
              <a:spcBef>
                <a:spcPts val="0"/>
              </a:spcBef>
              <a:spcAft>
                <a:spcPts val="0"/>
              </a:spcAft>
              <a:buSzPts val="1400"/>
              <a:buChar char="○"/>
            </a:pPr>
            <a:r>
              <a:rPr lang="en"/>
              <a:t>White + Black = Black</a:t>
            </a:r>
            <a:endParaRPr/>
          </a:p>
          <a:p>
            <a:pPr indent="-317500" lvl="1" marL="914400" rtl="0" algn="just">
              <a:spcBef>
                <a:spcPts val="0"/>
              </a:spcBef>
              <a:spcAft>
                <a:spcPts val="0"/>
              </a:spcAft>
              <a:buSzPts val="1400"/>
              <a:buChar char="○"/>
            </a:pPr>
            <a:r>
              <a:rPr lang="en"/>
              <a:t>Black + White = Black</a:t>
            </a:r>
            <a:endParaRPr/>
          </a:p>
          <a:p>
            <a:pPr indent="-317500" lvl="1" marL="914400" rtl="0" algn="just">
              <a:spcBef>
                <a:spcPts val="0"/>
              </a:spcBef>
              <a:spcAft>
                <a:spcPts val="0"/>
              </a:spcAft>
              <a:buSzPts val="1400"/>
              <a:buChar char="○"/>
            </a:pPr>
            <a:r>
              <a:rPr lang="en"/>
              <a:t>Black + Black = White</a:t>
            </a:r>
            <a:endParaRPr/>
          </a:p>
          <a:p>
            <a:pPr indent="0" lvl="0" marL="0" rtl="0" algn="just">
              <a:spcBef>
                <a:spcPts val="1600"/>
              </a:spcBef>
              <a:spcAft>
                <a:spcPts val="0"/>
              </a:spcAft>
              <a:buNone/>
            </a:pPr>
            <a:r>
              <a:t/>
            </a:r>
            <a:endParaRPr/>
          </a:p>
          <a:p>
            <a:pPr indent="-342900" lvl="0" marL="457200" rtl="0" algn="just">
              <a:spcBef>
                <a:spcPts val="1600"/>
              </a:spcBef>
              <a:spcAft>
                <a:spcPts val="0"/>
              </a:spcAft>
              <a:buSzPts val="1800"/>
              <a:buChar char="●"/>
            </a:pPr>
            <a:r>
              <a:rPr lang="en"/>
              <a:t>This is a probabilistic technique</a:t>
            </a:r>
            <a:endParaRPr/>
          </a:p>
          <a:p>
            <a:pPr indent="-342900" lvl="0" marL="457200" rtl="0" algn="just">
              <a:spcBef>
                <a:spcPts val="0"/>
              </a:spcBef>
              <a:spcAft>
                <a:spcPts val="0"/>
              </a:spcAft>
              <a:buSzPts val="1800"/>
              <a:buChar char="●"/>
            </a:pPr>
            <a:r>
              <a:rPr lang="en"/>
              <a:t>Security provided is 2</a:t>
            </a:r>
            <a:r>
              <a:rPr baseline="30000" lang="en"/>
              <a:t>xLW</a:t>
            </a:r>
            <a:r>
              <a:rPr lang="en"/>
              <a:t> (if Oscar has t shares, where 1 &lt;= t &lt; N)</a:t>
            </a:r>
            <a:endParaRPr/>
          </a:p>
          <a:p>
            <a:pPr indent="-342900" lvl="0" marL="457200" rtl="0" algn="just">
              <a:spcBef>
                <a:spcPts val="0"/>
              </a:spcBef>
              <a:spcAft>
                <a:spcPts val="0"/>
              </a:spcAft>
              <a:buSzPts val="1800"/>
              <a:buChar char="●"/>
            </a:pPr>
            <a:r>
              <a:rPr lang="en"/>
              <a:t>Security is exponentially greater than the previous technique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with K &lt; N</a:t>
            </a:r>
            <a:endParaRPr/>
          </a:p>
        </p:txBody>
      </p:sp>
      <p:sp>
        <p:nvSpPr>
          <p:cNvPr id="154" name="Google Shape;15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The issues which are commonly faced when K is selected such that it is less than N are:</a:t>
            </a:r>
            <a:endParaRPr/>
          </a:p>
          <a:p>
            <a:pPr indent="-317500" lvl="1" marL="914400" rtl="0" algn="just">
              <a:spcBef>
                <a:spcPts val="1000"/>
              </a:spcBef>
              <a:spcAft>
                <a:spcPts val="0"/>
              </a:spcAft>
              <a:buSzPts val="1400"/>
              <a:buChar char="○"/>
            </a:pPr>
            <a:r>
              <a:rPr lang="en"/>
              <a:t>Because of the necessity of ensuring that (K - 1) and lesser shares should not combine to give any clue whatsoever towards the original secret, many times there is a loss of generality when selecting any K shares out of the N choices i.e. </a:t>
            </a:r>
            <a:r>
              <a:rPr b="1" lang="en"/>
              <a:t>only specific sets of K shares out of the N choices actually reproduce the original secret</a:t>
            </a:r>
            <a:endParaRPr b="1"/>
          </a:p>
          <a:p>
            <a:pPr indent="-317500" lvl="1" marL="914400" rtl="0" algn="just">
              <a:spcBef>
                <a:spcPts val="1000"/>
              </a:spcBef>
              <a:spcAft>
                <a:spcPts val="0"/>
              </a:spcAft>
              <a:buSzPts val="1400"/>
              <a:buChar char="○"/>
            </a:pPr>
            <a:r>
              <a:rPr lang="en"/>
              <a:t>To enable reconstruction of the secret using only K shares, the interrelationships between the subpixels becomes important. As a result, </a:t>
            </a:r>
            <a:r>
              <a:rPr b="1" lang="en"/>
              <a:t>the time taken to split and combine the shares increases substantially</a:t>
            </a:r>
            <a:endParaRPr b="1"/>
          </a:p>
          <a:p>
            <a:pPr indent="-317500" lvl="1" marL="914400" rtl="0" algn="just">
              <a:spcBef>
                <a:spcPts val="1600"/>
              </a:spcBef>
              <a:spcAft>
                <a:spcPts val="1600"/>
              </a:spcAft>
              <a:buSzPts val="1400"/>
              <a:buChar char="○"/>
            </a:pPr>
            <a:r>
              <a:rPr lang="en"/>
              <a:t>Susceptible to distortion and data loss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(2, 2) secret sharing tech..</a:t>
            </a:r>
            <a:endParaRPr/>
          </a:p>
        </p:txBody>
      </p:sp>
      <p:pic>
        <p:nvPicPr>
          <p:cNvPr id="160" name="Google Shape;160;p27"/>
          <p:cNvPicPr preferRelativeResize="0"/>
          <p:nvPr/>
        </p:nvPicPr>
        <p:blipFill>
          <a:blip r:embed="rId3">
            <a:alphaModFix/>
          </a:blip>
          <a:stretch>
            <a:fillRect/>
          </a:stretch>
        </p:blipFill>
        <p:spPr>
          <a:xfrm>
            <a:off x="250600" y="1943375"/>
            <a:ext cx="1834601" cy="1834601"/>
          </a:xfrm>
          <a:prstGeom prst="rect">
            <a:avLst/>
          </a:prstGeom>
          <a:noFill/>
          <a:ln cap="flat" cmpd="sng" w="9525">
            <a:solidFill>
              <a:schemeClr val="dk2"/>
            </a:solidFill>
            <a:prstDash val="solid"/>
            <a:round/>
            <a:headEnd len="sm" w="sm" type="none"/>
            <a:tailEnd len="sm" w="sm" type="none"/>
          </a:ln>
        </p:spPr>
      </p:pic>
      <p:pic>
        <p:nvPicPr>
          <p:cNvPr id="161" name="Google Shape;161;p27"/>
          <p:cNvPicPr preferRelativeResize="0"/>
          <p:nvPr/>
        </p:nvPicPr>
        <p:blipFill>
          <a:blip r:embed="rId4">
            <a:alphaModFix/>
          </a:blip>
          <a:stretch>
            <a:fillRect/>
          </a:stretch>
        </p:blipFill>
        <p:spPr>
          <a:xfrm>
            <a:off x="3408800" y="1017450"/>
            <a:ext cx="1834599" cy="1834599"/>
          </a:xfrm>
          <a:prstGeom prst="rect">
            <a:avLst/>
          </a:prstGeom>
          <a:noFill/>
          <a:ln cap="flat" cmpd="sng" w="9525">
            <a:solidFill>
              <a:schemeClr val="dk2"/>
            </a:solidFill>
            <a:prstDash val="solid"/>
            <a:round/>
            <a:headEnd len="sm" w="sm" type="none"/>
            <a:tailEnd len="sm" w="sm" type="none"/>
          </a:ln>
        </p:spPr>
      </p:pic>
      <p:pic>
        <p:nvPicPr>
          <p:cNvPr id="162" name="Google Shape;162;p27"/>
          <p:cNvPicPr preferRelativeResize="0"/>
          <p:nvPr/>
        </p:nvPicPr>
        <p:blipFill>
          <a:blip r:embed="rId5">
            <a:alphaModFix/>
          </a:blip>
          <a:stretch>
            <a:fillRect/>
          </a:stretch>
        </p:blipFill>
        <p:spPr>
          <a:xfrm>
            <a:off x="3408800" y="3099675"/>
            <a:ext cx="1834599" cy="1834599"/>
          </a:xfrm>
          <a:prstGeom prst="rect">
            <a:avLst/>
          </a:prstGeom>
          <a:noFill/>
          <a:ln cap="flat" cmpd="sng" w="9525">
            <a:solidFill>
              <a:schemeClr val="dk2"/>
            </a:solidFill>
            <a:prstDash val="solid"/>
            <a:round/>
            <a:headEnd len="sm" w="sm" type="none"/>
            <a:tailEnd len="sm" w="sm" type="none"/>
          </a:ln>
        </p:spPr>
      </p:pic>
      <p:pic>
        <p:nvPicPr>
          <p:cNvPr id="163" name="Google Shape;163;p27"/>
          <p:cNvPicPr preferRelativeResize="0"/>
          <p:nvPr/>
        </p:nvPicPr>
        <p:blipFill>
          <a:blip r:embed="rId6">
            <a:alphaModFix/>
          </a:blip>
          <a:stretch>
            <a:fillRect/>
          </a:stretch>
        </p:blipFill>
        <p:spPr>
          <a:xfrm>
            <a:off x="6891950" y="1943375"/>
            <a:ext cx="1834599" cy="1834599"/>
          </a:xfrm>
          <a:prstGeom prst="rect">
            <a:avLst/>
          </a:prstGeom>
          <a:noFill/>
          <a:ln cap="flat" cmpd="sng" w="9525">
            <a:solidFill>
              <a:schemeClr val="dk2"/>
            </a:solidFill>
            <a:prstDash val="solid"/>
            <a:round/>
            <a:headEnd len="sm" w="sm" type="none"/>
            <a:tailEnd len="sm" w="sm" type="none"/>
          </a:ln>
        </p:spPr>
      </p:pic>
      <p:pic>
        <p:nvPicPr>
          <p:cNvPr id="164" name="Google Shape;164;p27"/>
          <p:cNvPicPr preferRelativeResize="0"/>
          <p:nvPr/>
        </p:nvPicPr>
        <p:blipFill rotWithShape="1">
          <a:blip r:embed="rId7">
            <a:alphaModFix/>
          </a:blip>
          <a:srcRect b="90579" l="7285" r="90579" t="7285"/>
          <a:stretch/>
        </p:blipFill>
        <p:spPr>
          <a:xfrm>
            <a:off x="5119952" y="2437052"/>
            <a:ext cx="338799" cy="338799"/>
          </a:xfrm>
          <a:prstGeom prst="rect">
            <a:avLst/>
          </a:prstGeom>
          <a:noFill/>
          <a:ln>
            <a:noFill/>
          </a:ln>
        </p:spPr>
      </p:pic>
      <p:pic>
        <p:nvPicPr>
          <p:cNvPr id="165" name="Google Shape;165;p27"/>
          <p:cNvPicPr preferRelativeResize="0"/>
          <p:nvPr/>
        </p:nvPicPr>
        <p:blipFill rotWithShape="1">
          <a:blip r:embed="rId8">
            <a:alphaModFix/>
          </a:blip>
          <a:srcRect b="8841" l="88808" r="8841" t="88808"/>
          <a:stretch/>
        </p:blipFill>
        <p:spPr>
          <a:xfrm>
            <a:off x="5119950" y="3175875"/>
            <a:ext cx="338799" cy="338799"/>
          </a:xfrm>
          <a:prstGeom prst="rect">
            <a:avLst/>
          </a:prstGeom>
          <a:noFill/>
          <a:ln>
            <a:noFill/>
          </a:ln>
        </p:spPr>
      </p:pic>
      <p:cxnSp>
        <p:nvCxnSpPr>
          <p:cNvPr id="166" name="Google Shape;166;p27"/>
          <p:cNvCxnSpPr>
            <a:stCxn id="160" idx="3"/>
            <a:endCxn id="161" idx="1"/>
          </p:cNvCxnSpPr>
          <p:nvPr/>
        </p:nvCxnSpPr>
        <p:spPr>
          <a:xfrm flipH="1" rot="10800000">
            <a:off x="2085200" y="1934875"/>
            <a:ext cx="1323600" cy="92580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p27"/>
          <p:cNvCxnSpPr>
            <a:stCxn id="160" idx="3"/>
            <a:endCxn id="162" idx="1"/>
          </p:cNvCxnSpPr>
          <p:nvPr/>
        </p:nvCxnSpPr>
        <p:spPr>
          <a:xfrm>
            <a:off x="2085200" y="2860675"/>
            <a:ext cx="1323600" cy="11562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27"/>
          <p:cNvCxnSpPr>
            <a:stCxn id="161" idx="3"/>
            <a:endCxn id="163" idx="1"/>
          </p:cNvCxnSpPr>
          <p:nvPr/>
        </p:nvCxnSpPr>
        <p:spPr>
          <a:xfrm>
            <a:off x="5243399" y="1934750"/>
            <a:ext cx="1648500" cy="9258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27"/>
          <p:cNvCxnSpPr>
            <a:stCxn id="162" idx="3"/>
            <a:endCxn id="163" idx="1"/>
          </p:cNvCxnSpPr>
          <p:nvPr/>
        </p:nvCxnSpPr>
        <p:spPr>
          <a:xfrm flipH="1" rot="10800000">
            <a:off x="5243399" y="2860775"/>
            <a:ext cx="1648500" cy="115620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p27"/>
          <p:cNvSpPr txBox="1"/>
          <p:nvPr/>
        </p:nvSpPr>
        <p:spPr>
          <a:xfrm>
            <a:off x="3917200" y="2513350"/>
            <a:ext cx="817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Share 1</a:t>
            </a:r>
            <a:endParaRPr>
              <a:latin typeface="Lato"/>
              <a:ea typeface="Lato"/>
              <a:cs typeface="Lato"/>
              <a:sym typeface="Lato"/>
            </a:endParaRPr>
          </a:p>
        </p:txBody>
      </p:sp>
      <p:sp>
        <p:nvSpPr>
          <p:cNvPr id="171" name="Google Shape;171;p27"/>
          <p:cNvSpPr txBox="1"/>
          <p:nvPr/>
        </p:nvSpPr>
        <p:spPr>
          <a:xfrm>
            <a:off x="3917200" y="4595575"/>
            <a:ext cx="817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Share 1</a:t>
            </a:r>
            <a:endParaRPr>
              <a:latin typeface="Lato"/>
              <a:ea typeface="Lato"/>
              <a:cs typeface="Lato"/>
              <a:sym typeface="Lato"/>
            </a:endParaRPr>
          </a:p>
        </p:txBody>
      </p:sp>
      <p:sp>
        <p:nvSpPr>
          <p:cNvPr id="172" name="Google Shape;172;p27"/>
          <p:cNvSpPr txBox="1"/>
          <p:nvPr/>
        </p:nvSpPr>
        <p:spPr>
          <a:xfrm>
            <a:off x="7400350" y="3777975"/>
            <a:ext cx="8178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Share 1</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Share 2</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(N, N) secret sharing</a:t>
            </a:r>
            <a:endParaRPr/>
          </a:p>
        </p:txBody>
      </p:sp>
      <p:pic>
        <p:nvPicPr>
          <p:cNvPr id="178" name="Google Shape;178;p28"/>
          <p:cNvPicPr preferRelativeResize="0"/>
          <p:nvPr/>
        </p:nvPicPr>
        <p:blipFill>
          <a:blip r:embed="rId3">
            <a:alphaModFix/>
          </a:blip>
          <a:stretch>
            <a:fillRect/>
          </a:stretch>
        </p:blipFill>
        <p:spPr>
          <a:xfrm>
            <a:off x="416850" y="2411550"/>
            <a:ext cx="898249" cy="898249"/>
          </a:xfrm>
          <a:prstGeom prst="rect">
            <a:avLst/>
          </a:prstGeom>
          <a:noFill/>
          <a:ln cap="flat" cmpd="sng" w="9525">
            <a:solidFill>
              <a:schemeClr val="dk2"/>
            </a:solidFill>
            <a:prstDash val="solid"/>
            <a:round/>
            <a:headEnd len="sm" w="sm" type="none"/>
            <a:tailEnd len="sm" w="sm" type="none"/>
          </a:ln>
        </p:spPr>
      </p:pic>
      <p:pic>
        <p:nvPicPr>
          <p:cNvPr id="179" name="Google Shape;179;p28"/>
          <p:cNvPicPr preferRelativeResize="0"/>
          <p:nvPr/>
        </p:nvPicPr>
        <p:blipFill>
          <a:blip r:embed="rId4">
            <a:alphaModFix/>
          </a:blip>
          <a:stretch>
            <a:fillRect/>
          </a:stretch>
        </p:blipFill>
        <p:spPr>
          <a:xfrm>
            <a:off x="2774450" y="1161425"/>
            <a:ext cx="898249" cy="898249"/>
          </a:xfrm>
          <a:prstGeom prst="rect">
            <a:avLst/>
          </a:prstGeom>
          <a:noFill/>
          <a:ln>
            <a:noFill/>
          </a:ln>
        </p:spPr>
      </p:pic>
      <p:pic>
        <p:nvPicPr>
          <p:cNvPr id="180" name="Google Shape;180;p28"/>
          <p:cNvPicPr preferRelativeResize="0"/>
          <p:nvPr/>
        </p:nvPicPr>
        <p:blipFill>
          <a:blip r:embed="rId5">
            <a:alphaModFix/>
          </a:blip>
          <a:stretch>
            <a:fillRect/>
          </a:stretch>
        </p:blipFill>
        <p:spPr>
          <a:xfrm>
            <a:off x="2774450" y="2411550"/>
            <a:ext cx="898249" cy="898249"/>
          </a:xfrm>
          <a:prstGeom prst="rect">
            <a:avLst/>
          </a:prstGeom>
          <a:noFill/>
          <a:ln>
            <a:noFill/>
          </a:ln>
        </p:spPr>
      </p:pic>
      <p:pic>
        <p:nvPicPr>
          <p:cNvPr id="181" name="Google Shape;181;p28"/>
          <p:cNvPicPr preferRelativeResize="0"/>
          <p:nvPr/>
        </p:nvPicPr>
        <p:blipFill>
          <a:blip r:embed="rId6">
            <a:alphaModFix/>
          </a:blip>
          <a:stretch>
            <a:fillRect/>
          </a:stretch>
        </p:blipFill>
        <p:spPr>
          <a:xfrm>
            <a:off x="2774449" y="3661675"/>
            <a:ext cx="898249" cy="898249"/>
          </a:xfrm>
          <a:prstGeom prst="rect">
            <a:avLst/>
          </a:prstGeom>
          <a:noFill/>
          <a:ln>
            <a:noFill/>
          </a:ln>
        </p:spPr>
      </p:pic>
      <p:pic>
        <p:nvPicPr>
          <p:cNvPr id="182" name="Google Shape;182;p28"/>
          <p:cNvPicPr preferRelativeResize="0"/>
          <p:nvPr/>
        </p:nvPicPr>
        <p:blipFill>
          <a:blip r:embed="rId7">
            <a:alphaModFix/>
          </a:blip>
          <a:stretch>
            <a:fillRect/>
          </a:stretch>
        </p:blipFill>
        <p:spPr>
          <a:xfrm>
            <a:off x="5132049" y="1161425"/>
            <a:ext cx="898249" cy="898249"/>
          </a:xfrm>
          <a:prstGeom prst="rect">
            <a:avLst/>
          </a:prstGeom>
          <a:noFill/>
          <a:ln>
            <a:noFill/>
          </a:ln>
        </p:spPr>
      </p:pic>
      <p:pic>
        <p:nvPicPr>
          <p:cNvPr id="183" name="Google Shape;183;p28"/>
          <p:cNvPicPr preferRelativeResize="0"/>
          <p:nvPr/>
        </p:nvPicPr>
        <p:blipFill>
          <a:blip r:embed="rId8">
            <a:alphaModFix/>
          </a:blip>
          <a:stretch>
            <a:fillRect/>
          </a:stretch>
        </p:blipFill>
        <p:spPr>
          <a:xfrm>
            <a:off x="5132049" y="2411550"/>
            <a:ext cx="898249" cy="898249"/>
          </a:xfrm>
          <a:prstGeom prst="rect">
            <a:avLst/>
          </a:prstGeom>
          <a:noFill/>
          <a:ln>
            <a:noFill/>
          </a:ln>
        </p:spPr>
      </p:pic>
      <p:pic>
        <p:nvPicPr>
          <p:cNvPr id="184" name="Google Shape;184;p28"/>
          <p:cNvPicPr preferRelativeResize="0"/>
          <p:nvPr/>
        </p:nvPicPr>
        <p:blipFill>
          <a:blip r:embed="rId9">
            <a:alphaModFix/>
          </a:blip>
          <a:stretch>
            <a:fillRect/>
          </a:stretch>
        </p:blipFill>
        <p:spPr>
          <a:xfrm>
            <a:off x="5132049" y="3661676"/>
            <a:ext cx="898250" cy="898250"/>
          </a:xfrm>
          <a:prstGeom prst="rect">
            <a:avLst/>
          </a:prstGeom>
          <a:noFill/>
          <a:ln>
            <a:noFill/>
          </a:ln>
        </p:spPr>
      </p:pic>
      <p:pic>
        <p:nvPicPr>
          <p:cNvPr id="185" name="Google Shape;185;p28"/>
          <p:cNvPicPr preferRelativeResize="0"/>
          <p:nvPr/>
        </p:nvPicPr>
        <p:blipFill>
          <a:blip r:embed="rId10">
            <a:alphaModFix/>
          </a:blip>
          <a:stretch>
            <a:fillRect/>
          </a:stretch>
        </p:blipFill>
        <p:spPr>
          <a:xfrm>
            <a:off x="7489650" y="2411551"/>
            <a:ext cx="898249" cy="898249"/>
          </a:xfrm>
          <a:prstGeom prst="rect">
            <a:avLst/>
          </a:prstGeom>
          <a:noFill/>
          <a:ln cap="flat" cmpd="sng" w="9525">
            <a:solidFill>
              <a:schemeClr val="dk2"/>
            </a:solidFill>
            <a:prstDash val="solid"/>
            <a:round/>
            <a:headEnd len="sm" w="sm" type="none"/>
            <a:tailEnd len="sm" w="sm" type="none"/>
          </a:ln>
        </p:spPr>
      </p:pic>
      <p:cxnSp>
        <p:nvCxnSpPr>
          <p:cNvPr id="186" name="Google Shape;186;p28"/>
          <p:cNvCxnSpPr>
            <a:stCxn id="178" idx="3"/>
            <a:endCxn id="179" idx="1"/>
          </p:cNvCxnSpPr>
          <p:nvPr/>
        </p:nvCxnSpPr>
        <p:spPr>
          <a:xfrm flipH="1" rot="10800000">
            <a:off x="1315099" y="1610575"/>
            <a:ext cx="1459500" cy="1250100"/>
          </a:xfrm>
          <a:prstGeom prst="straightConnector1">
            <a:avLst/>
          </a:prstGeom>
          <a:noFill/>
          <a:ln cap="flat" cmpd="sng" w="9525">
            <a:solidFill>
              <a:schemeClr val="dk2"/>
            </a:solidFill>
            <a:prstDash val="solid"/>
            <a:round/>
            <a:headEnd len="med" w="med" type="none"/>
            <a:tailEnd len="med" w="med" type="triangle"/>
          </a:ln>
        </p:spPr>
      </p:cxnSp>
      <p:cxnSp>
        <p:nvCxnSpPr>
          <p:cNvPr id="187" name="Google Shape;187;p28"/>
          <p:cNvCxnSpPr>
            <a:stCxn id="178" idx="3"/>
            <a:endCxn id="180" idx="1"/>
          </p:cNvCxnSpPr>
          <p:nvPr/>
        </p:nvCxnSpPr>
        <p:spPr>
          <a:xfrm>
            <a:off x="1315099" y="2860675"/>
            <a:ext cx="1459500" cy="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28"/>
          <p:cNvCxnSpPr>
            <a:stCxn id="178" idx="3"/>
            <a:endCxn id="181" idx="1"/>
          </p:cNvCxnSpPr>
          <p:nvPr/>
        </p:nvCxnSpPr>
        <p:spPr>
          <a:xfrm>
            <a:off x="1315099" y="2860675"/>
            <a:ext cx="1459200" cy="12501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28"/>
          <p:cNvCxnSpPr>
            <a:endCxn id="182" idx="1"/>
          </p:cNvCxnSpPr>
          <p:nvPr/>
        </p:nvCxnSpPr>
        <p:spPr>
          <a:xfrm>
            <a:off x="3672549" y="1610550"/>
            <a:ext cx="1459500" cy="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28"/>
          <p:cNvCxnSpPr>
            <a:endCxn id="185" idx="1"/>
          </p:cNvCxnSpPr>
          <p:nvPr/>
        </p:nvCxnSpPr>
        <p:spPr>
          <a:xfrm>
            <a:off x="3672750" y="1610576"/>
            <a:ext cx="3816900" cy="125010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28"/>
          <p:cNvCxnSpPr>
            <a:stCxn id="180" idx="3"/>
            <a:endCxn id="183" idx="1"/>
          </p:cNvCxnSpPr>
          <p:nvPr/>
        </p:nvCxnSpPr>
        <p:spPr>
          <a:xfrm>
            <a:off x="3672699" y="2860675"/>
            <a:ext cx="1459500" cy="0"/>
          </a:xfrm>
          <a:prstGeom prst="straightConnector1">
            <a:avLst/>
          </a:prstGeom>
          <a:noFill/>
          <a:ln cap="flat" cmpd="sng" w="9525">
            <a:solidFill>
              <a:schemeClr val="dk2"/>
            </a:solidFill>
            <a:prstDash val="solid"/>
            <a:round/>
            <a:headEnd len="med" w="med" type="none"/>
            <a:tailEnd len="med" w="med" type="triangle"/>
          </a:ln>
        </p:spPr>
      </p:cxnSp>
      <p:cxnSp>
        <p:nvCxnSpPr>
          <p:cNvPr id="192" name="Google Shape;192;p28"/>
          <p:cNvCxnSpPr>
            <a:stCxn id="179" idx="3"/>
            <a:endCxn id="184" idx="1"/>
          </p:cNvCxnSpPr>
          <p:nvPr/>
        </p:nvCxnSpPr>
        <p:spPr>
          <a:xfrm>
            <a:off x="3672699" y="1610550"/>
            <a:ext cx="1459500" cy="25002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28"/>
          <p:cNvCxnSpPr>
            <a:endCxn id="185" idx="1"/>
          </p:cNvCxnSpPr>
          <p:nvPr/>
        </p:nvCxnSpPr>
        <p:spPr>
          <a:xfrm>
            <a:off x="3672750" y="2860676"/>
            <a:ext cx="3816900" cy="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28"/>
          <p:cNvCxnSpPr>
            <a:stCxn id="180" idx="3"/>
            <a:endCxn id="182" idx="1"/>
          </p:cNvCxnSpPr>
          <p:nvPr/>
        </p:nvCxnSpPr>
        <p:spPr>
          <a:xfrm flipH="1" rot="10800000">
            <a:off x="3672699" y="1610575"/>
            <a:ext cx="1459200" cy="12501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28"/>
          <p:cNvCxnSpPr>
            <a:stCxn id="181" idx="3"/>
            <a:endCxn id="183" idx="1"/>
          </p:cNvCxnSpPr>
          <p:nvPr/>
        </p:nvCxnSpPr>
        <p:spPr>
          <a:xfrm flipH="1" rot="10800000">
            <a:off x="3672699" y="2860700"/>
            <a:ext cx="1459500" cy="12501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8"/>
          <p:cNvCxnSpPr>
            <a:stCxn id="181" idx="3"/>
            <a:endCxn id="184" idx="1"/>
          </p:cNvCxnSpPr>
          <p:nvPr/>
        </p:nvCxnSpPr>
        <p:spPr>
          <a:xfrm>
            <a:off x="3672699" y="4110800"/>
            <a:ext cx="1459500" cy="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8"/>
          <p:cNvCxnSpPr>
            <a:stCxn id="181" idx="3"/>
            <a:endCxn id="185" idx="1"/>
          </p:cNvCxnSpPr>
          <p:nvPr/>
        </p:nvCxnSpPr>
        <p:spPr>
          <a:xfrm flipH="1" rot="10800000">
            <a:off x="3672699" y="2860700"/>
            <a:ext cx="3816900" cy="125010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28"/>
          <p:cNvSpPr txBox="1"/>
          <p:nvPr/>
        </p:nvSpPr>
        <p:spPr>
          <a:xfrm>
            <a:off x="2912700" y="1990268"/>
            <a:ext cx="621900" cy="2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Share 1</a:t>
            </a:r>
            <a:endParaRPr sz="1000">
              <a:latin typeface="Lato"/>
              <a:ea typeface="Lato"/>
              <a:cs typeface="Lato"/>
              <a:sym typeface="Lato"/>
            </a:endParaRPr>
          </a:p>
        </p:txBody>
      </p:sp>
      <p:sp>
        <p:nvSpPr>
          <p:cNvPr id="199" name="Google Shape;199;p28"/>
          <p:cNvSpPr txBox="1"/>
          <p:nvPr/>
        </p:nvSpPr>
        <p:spPr>
          <a:xfrm>
            <a:off x="2912550" y="3241450"/>
            <a:ext cx="621900" cy="2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Share 2</a:t>
            </a:r>
            <a:endParaRPr sz="1000">
              <a:latin typeface="Lato"/>
              <a:ea typeface="Lato"/>
              <a:cs typeface="Lato"/>
              <a:sym typeface="Lato"/>
            </a:endParaRPr>
          </a:p>
        </p:txBody>
      </p:sp>
      <p:sp>
        <p:nvSpPr>
          <p:cNvPr id="200" name="Google Shape;200;p28"/>
          <p:cNvSpPr txBox="1"/>
          <p:nvPr/>
        </p:nvSpPr>
        <p:spPr>
          <a:xfrm>
            <a:off x="2912700" y="4492625"/>
            <a:ext cx="621900" cy="2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Share 3</a:t>
            </a:r>
            <a:endParaRPr sz="1000">
              <a:latin typeface="Lato"/>
              <a:ea typeface="Lato"/>
              <a:cs typeface="Lato"/>
              <a:sym typeface="Lato"/>
            </a:endParaRPr>
          </a:p>
        </p:txBody>
      </p:sp>
      <p:sp>
        <p:nvSpPr>
          <p:cNvPr id="201" name="Google Shape;201;p28"/>
          <p:cNvSpPr txBox="1"/>
          <p:nvPr/>
        </p:nvSpPr>
        <p:spPr>
          <a:xfrm>
            <a:off x="5132150" y="1990264"/>
            <a:ext cx="898200" cy="2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Share 1 + 2</a:t>
            </a:r>
            <a:endParaRPr sz="1000">
              <a:latin typeface="Lato"/>
              <a:ea typeface="Lato"/>
              <a:cs typeface="Lato"/>
              <a:sym typeface="Lato"/>
            </a:endParaRPr>
          </a:p>
        </p:txBody>
      </p:sp>
      <p:sp>
        <p:nvSpPr>
          <p:cNvPr id="202" name="Google Shape;202;p28"/>
          <p:cNvSpPr txBox="1"/>
          <p:nvPr/>
        </p:nvSpPr>
        <p:spPr>
          <a:xfrm>
            <a:off x="5132075" y="3233014"/>
            <a:ext cx="898200" cy="2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Share 2 + 3</a:t>
            </a:r>
            <a:endParaRPr sz="1000">
              <a:latin typeface="Lato"/>
              <a:ea typeface="Lato"/>
              <a:cs typeface="Lato"/>
              <a:sym typeface="Lato"/>
            </a:endParaRPr>
          </a:p>
        </p:txBody>
      </p:sp>
      <p:sp>
        <p:nvSpPr>
          <p:cNvPr id="203" name="Google Shape;203;p28"/>
          <p:cNvSpPr txBox="1"/>
          <p:nvPr/>
        </p:nvSpPr>
        <p:spPr>
          <a:xfrm>
            <a:off x="5132050" y="4475764"/>
            <a:ext cx="898200" cy="2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Share 3 + 1</a:t>
            </a:r>
            <a:endParaRPr sz="1000">
              <a:latin typeface="Lato"/>
              <a:ea typeface="Lato"/>
              <a:cs typeface="Lato"/>
              <a:sym typeface="Lato"/>
            </a:endParaRPr>
          </a:p>
        </p:txBody>
      </p:sp>
      <p:sp>
        <p:nvSpPr>
          <p:cNvPr id="204" name="Google Shape;204;p28"/>
          <p:cNvSpPr txBox="1"/>
          <p:nvPr/>
        </p:nvSpPr>
        <p:spPr>
          <a:xfrm>
            <a:off x="7381825" y="3241439"/>
            <a:ext cx="1113900" cy="2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Share 1 + 2 + 3</a:t>
            </a:r>
            <a:endParaRPr sz="1000">
              <a:latin typeface="Lato"/>
              <a:ea typeface="Lato"/>
              <a:cs typeface="Lato"/>
              <a:sym typeface="Lato"/>
            </a:endParaRPr>
          </a:p>
        </p:txBody>
      </p:sp>
      <p:sp>
        <p:nvSpPr>
          <p:cNvPr id="205" name="Google Shape;205;p28"/>
          <p:cNvSpPr txBox="1"/>
          <p:nvPr/>
        </p:nvSpPr>
        <p:spPr>
          <a:xfrm>
            <a:off x="416900" y="3241450"/>
            <a:ext cx="898200" cy="2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Secret</a:t>
            </a:r>
            <a:endParaRPr sz="1000">
              <a:latin typeface="Lato"/>
              <a:ea typeface="Lato"/>
              <a:cs typeface="Lato"/>
              <a:sym typeface="Lato"/>
            </a:endParaRPr>
          </a:p>
        </p:txBody>
      </p:sp>
      <p:sp>
        <p:nvSpPr>
          <p:cNvPr id="206" name="Google Shape;206;p28"/>
          <p:cNvSpPr txBox="1"/>
          <p:nvPr/>
        </p:nvSpPr>
        <p:spPr>
          <a:xfrm>
            <a:off x="416900" y="1929488"/>
            <a:ext cx="898200" cy="2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Lato"/>
                <a:ea typeface="Lato"/>
                <a:cs typeface="Lato"/>
                <a:sym typeface="Lato"/>
              </a:rPr>
              <a:t>N = 3</a:t>
            </a:r>
            <a:endParaRPr sz="10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Encryption using Keys</a:t>
            </a:r>
            <a:endParaRPr/>
          </a:p>
        </p:txBody>
      </p:sp>
      <p:sp>
        <p:nvSpPr>
          <p:cNvPr id="212" name="Google Shape;21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a:t>
            </a:r>
            <a:endParaRPr/>
          </a:p>
          <a:p>
            <a:pPr indent="-342900" lvl="0" marL="457200" rtl="0" algn="l">
              <a:spcBef>
                <a:spcPts val="1600"/>
              </a:spcBef>
              <a:spcAft>
                <a:spcPts val="0"/>
              </a:spcAft>
              <a:buSzPts val="1800"/>
              <a:buChar char="●"/>
            </a:pPr>
            <a:r>
              <a:rPr lang="en"/>
              <a:t>Permutation of the pixel positions in the image</a:t>
            </a:r>
            <a:endParaRPr/>
          </a:p>
          <a:p>
            <a:pPr indent="0" lvl="0" marL="0" rtl="0" algn="l">
              <a:spcBef>
                <a:spcPts val="1600"/>
              </a:spcBef>
              <a:spcAft>
                <a:spcPts val="0"/>
              </a:spcAft>
              <a:buNone/>
            </a:pPr>
            <a:r>
              <a:rPr lang="en"/>
              <a:t>Diffusion:</a:t>
            </a:r>
            <a:endParaRPr/>
          </a:p>
          <a:p>
            <a:pPr indent="-342900" lvl="0" marL="457200" rtl="0" algn="l">
              <a:spcBef>
                <a:spcPts val="1600"/>
              </a:spcBef>
              <a:spcAft>
                <a:spcPts val="0"/>
              </a:spcAft>
              <a:buSzPts val="1800"/>
              <a:buChar char="●"/>
            </a:pPr>
            <a:r>
              <a:rPr lang="en"/>
              <a:t>Changing the pixels’ grayscale values</a:t>
            </a:r>
            <a:endParaRPr/>
          </a:p>
        </p:txBody>
      </p:sp>
      <p:pic>
        <p:nvPicPr>
          <p:cNvPr id="213" name="Google Shape;213;p29"/>
          <p:cNvPicPr preferRelativeResize="0"/>
          <p:nvPr/>
        </p:nvPicPr>
        <p:blipFill>
          <a:blip r:embed="rId3">
            <a:alphaModFix/>
          </a:blip>
          <a:stretch>
            <a:fillRect/>
          </a:stretch>
        </p:blipFill>
        <p:spPr>
          <a:xfrm>
            <a:off x="4984975" y="2571746"/>
            <a:ext cx="3665424" cy="174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Chaotic Maps</a:t>
            </a:r>
            <a:endParaRPr/>
          </a:p>
        </p:txBody>
      </p:sp>
      <p:sp>
        <p:nvSpPr>
          <p:cNvPr id="219" name="Google Shape;21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chaotic system is a deterministic system that exhibits seemingly random behaviour due to its sensitive dependence on initial conditions.</a:t>
            </a:r>
            <a:endParaRPr/>
          </a:p>
          <a:p>
            <a:pPr indent="-342900" lvl="0" marL="457200" rtl="0" algn="l">
              <a:spcBef>
                <a:spcPts val="0"/>
              </a:spcBef>
              <a:spcAft>
                <a:spcPts val="0"/>
              </a:spcAft>
              <a:buSzPts val="1800"/>
              <a:buChar char="●"/>
            </a:pPr>
            <a:r>
              <a:rPr lang="en"/>
              <a:t>Images are encrypted using a sequence of numbers generated by a chaotic map</a:t>
            </a:r>
            <a:endParaRPr/>
          </a:p>
          <a:p>
            <a:pPr indent="-342900" lvl="0" marL="457200" rtl="0" algn="l">
              <a:spcBef>
                <a:spcPts val="0"/>
              </a:spcBef>
              <a:spcAft>
                <a:spcPts val="0"/>
              </a:spcAft>
              <a:buSzPts val="1800"/>
              <a:buChar char="●"/>
            </a:pPr>
            <a:r>
              <a:rPr lang="en"/>
              <a:t>We use chaotic maps in cryptography by:</a:t>
            </a:r>
            <a:endParaRPr/>
          </a:p>
          <a:p>
            <a:pPr indent="-317500" lvl="1" marL="914400" rtl="0" algn="l">
              <a:spcBef>
                <a:spcPts val="0"/>
              </a:spcBef>
              <a:spcAft>
                <a:spcPts val="0"/>
              </a:spcAft>
              <a:buSzPts val="1400"/>
              <a:buChar char="○"/>
            </a:pPr>
            <a:r>
              <a:rPr lang="en"/>
              <a:t>Generating a pseudo-random key stream by using the chaotic map</a:t>
            </a:r>
            <a:endParaRPr/>
          </a:p>
          <a:p>
            <a:pPr indent="-317500" lvl="1" marL="914400" rtl="0" algn="l">
              <a:spcBef>
                <a:spcPts val="0"/>
              </a:spcBef>
              <a:spcAft>
                <a:spcPts val="0"/>
              </a:spcAft>
              <a:buSzPts val="1400"/>
              <a:buChar char="○"/>
            </a:pPr>
            <a:r>
              <a:rPr lang="en"/>
              <a:t>Using the control parameter as secret keys</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Map</a:t>
            </a:r>
            <a:endParaRPr/>
          </a:p>
        </p:txBody>
      </p:sp>
      <p:sp>
        <p:nvSpPr>
          <p:cNvPr id="225" name="Google Shape;22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logistic map is characterized by the equation: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Where r and x</a:t>
            </a:r>
            <a:r>
              <a:rPr baseline="-25000" lang="en"/>
              <a:t>0</a:t>
            </a:r>
            <a:r>
              <a:rPr lang="en"/>
              <a:t> are control parameters and </a:t>
            </a:r>
            <a:r>
              <a:rPr lang="en"/>
              <a:t>x</a:t>
            </a:r>
            <a:r>
              <a:rPr baseline="-25000" lang="en"/>
              <a:t>0</a:t>
            </a:r>
            <a:r>
              <a:rPr lang="en"/>
              <a:t> is a number between zero and one</a:t>
            </a:r>
            <a:endParaRPr/>
          </a:p>
        </p:txBody>
      </p:sp>
      <p:pic>
        <p:nvPicPr>
          <p:cNvPr id="226" name="Google Shape;226;p31"/>
          <p:cNvPicPr preferRelativeResize="0"/>
          <p:nvPr/>
        </p:nvPicPr>
        <p:blipFill>
          <a:blip r:embed="rId3">
            <a:alphaModFix/>
          </a:blip>
          <a:stretch>
            <a:fillRect/>
          </a:stretch>
        </p:blipFill>
        <p:spPr>
          <a:xfrm>
            <a:off x="0" y="1511997"/>
            <a:ext cx="9144002" cy="12051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a:t>
            </a:r>
            <a:endParaRPr/>
          </a:p>
          <a:p>
            <a:pPr indent="-342900" lvl="0" marL="457200" rtl="0" algn="l">
              <a:spcBef>
                <a:spcPts val="0"/>
              </a:spcBef>
              <a:spcAft>
                <a:spcPts val="0"/>
              </a:spcAft>
              <a:buSzPts val="1800"/>
              <a:buChar char="●"/>
            </a:pPr>
            <a:r>
              <a:rPr lang="en"/>
              <a:t>Motivation</a:t>
            </a:r>
            <a:endParaRPr/>
          </a:p>
          <a:p>
            <a:pPr indent="-342900" lvl="0" marL="457200" rtl="0" algn="l">
              <a:spcBef>
                <a:spcPts val="0"/>
              </a:spcBef>
              <a:spcAft>
                <a:spcPts val="0"/>
              </a:spcAft>
              <a:buSzPts val="1800"/>
              <a:buChar char="●"/>
            </a:pPr>
            <a:r>
              <a:rPr lang="en"/>
              <a:t>Visual Cryptography Schemes for Black and White images</a:t>
            </a:r>
            <a:endParaRPr/>
          </a:p>
          <a:p>
            <a:pPr indent="-317500" lvl="1" marL="914400" rtl="0" algn="l">
              <a:spcBef>
                <a:spcPts val="0"/>
              </a:spcBef>
              <a:spcAft>
                <a:spcPts val="0"/>
              </a:spcAft>
              <a:buSzPts val="1400"/>
              <a:buChar char="○"/>
            </a:pPr>
            <a:r>
              <a:rPr lang="en"/>
              <a:t> (K, N) secret sharing technique</a:t>
            </a:r>
            <a:endParaRPr/>
          </a:p>
          <a:p>
            <a:pPr indent="-317500" lvl="1" marL="914400" rtl="0" algn="l">
              <a:spcBef>
                <a:spcPts val="0"/>
              </a:spcBef>
              <a:spcAft>
                <a:spcPts val="0"/>
              </a:spcAft>
              <a:buSzPts val="1400"/>
              <a:buChar char="○"/>
            </a:pPr>
            <a:r>
              <a:rPr lang="en"/>
              <a:t> (2, 2) secret sharing technique</a:t>
            </a:r>
            <a:endParaRPr/>
          </a:p>
          <a:p>
            <a:pPr indent="-317500" lvl="1" marL="914400" rtl="0" algn="l">
              <a:spcBef>
                <a:spcPts val="0"/>
              </a:spcBef>
              <a:spcAft>
                <a:spcPts val="0"/>
              </a:spcAft>
              <a:buSzPts val="1400"/>
              <a:buChar char="○"/>
            </a:pPr>
            <a:r>
              <a:rPr lang="en"/>
              <a:t>(N, N) secret sharing technique</a:t>
            </a:r>
            <a:endParaRPr/>
          </a:p>
          <a:p>
            <a:pPr indent="-342900" lvl="0" marL="457200" rtl="0" algn="l">
              <a:spcBef>
                <a:spcPts val="0"/>
              </a:spcBef>
              <a:spcAft>
                <a:spcPts val="0"/>
              </a:spcAft>
              <a:buSzPts val="1800"/>
              <a:buChar char="●"/>
            </a:pPr>
            <a:r>
              <a:rPr lang="en"/>
              <a:t> Image encryption using keys</a:t>
            </a:r>
            <a:endParaRPr/>
          </a:p>
          <a:p>
            <a:pPr indent="-342900" lvl="0" marL="457200" rtl="0" algn="l">
              <a:spcBef>
                <a:spcPts val="0"/>
              </a:spcBef>
              <a:spcAft>
                <a:spcPts val="0"/>
              </a:spcAft>
              <a:buSzPts val="1800"/>
              <a:buChar char="●"/>
            </a:pPr>
            <a:r>
              <a:rPr lang="en"/>
              <a:t> Applications of Visual Cryptography</a:t>
            </a:r>
            <a:endParaRPr/>
          </a:p>
          <a:p>
            <a:pPr indent="-317500" lvl="1" marL="914400" rtl="0" algn="l">
              <a:spcBef>
                <a:spcPts val="0"/>
              </a:spcBef>
              <a:spcAft>
                <a:spcPts val="0"/>
              </a:spcAft>
              <a:buSzPts val="1400"/>
              <a:buChar char="○"/>
            </a:pPr>
            <a:r>
              <a:rPr lang="en"/>
              <a:t>Biometric Authentication</a:t>
            </a:r>
            <a:endParaRPr/>
          </a:p>
          <a:p>
            <a:pPr indent="-317500" lvl="1" marL="914400" rtl="0" algn="l">
              <a:spcBef>
                <a:spcPts val="0"/>
              </a:spcBef>
              <a:spcAft>
                <a:spcPts val="0"/>
              </a:spcAft>
              <a:buSzPts val="1400"/>
              <a:buChar char="○"/>
            </a:pPr>
            <a:r>
              <a:rPr lang="en"/>
              <a:t>Digital Image Copyright protection</a:t>
            </a:r>
            <a:endParaRPr/>
          </a:p>
          <a:p>
            <a:pPr indent="-342900" lvl="0" marL="457200" rtl="0" algn="l">
              <a:spcBef>
                <a:spcPts val="0"/>
              </a:spcBef>
              <a:spcAft>
                <a:spcPts val="0"/>
              </a:spcAft>
              <a:buSzPts val="1800"/>
              <a:buChar char="●"/>
            </a:pPr>
            <a:r>
              <a:rPr lang="en"/>
              <a:t> 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Behaviour of the Logistic Map</a:t>
            </a:r>
            <a:endParaRPr/>
          </a:p>
        </p:txBody>
      </p:sp>
      <p:sp>
        <p:nvSpPr>
          <p:cNvPr id="232" name="Google Shape;232;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When r is between 0 and 1: x</a:t>
            </a:r>
            <a:r>
              <a:rPr baseline="-25000" lang="en"/>
              <a:t>n</a:t>
            </a:r>
            <a:r>
              <a:rPr baseline="30000" lang="en"/>
              <a:t> </a:t>
            </a:r>
            <a:r>
              <a:rPr lang="en"/>
              <a:t> eventually becomes 0</a:t>
            </a:r>
            <a:endParaRPr/>
          </a:p>
          <a:p>
            <a:pPr indent="-342900" lvl="0" marL="457200" rtl="0" algn="l">
              <a:spcBef>
                <a:spcPts val="0"/>
              </a:spcBef>
              <a:spcAft>
                <a:spcPts val="0"/>
              </a:spcAft>
              <a:buSzPts val="1800"/>
              <a:buChar char="●"/>
            </a:pPr>
            <a:r>
              <a:rPr lang="en"/>
              <a:t>When r is between 1 and 2: x</a:t>
            </a:r>
            <a:r>
              <a:rPr baseline="-25000" lang="en"/>
              <a:t>n</a:t>
            </a:r>
            <a:r>
              <a:rPr lang="en"/>
              <a:t> quickly reaches r-1/r</a:t>
            </a:r>
            <a:endParaRPr/>
          </a:p>
          <a:p>
            <a:pPr indent="-342900" lvl="0" marL="457200" rtl="0" algn="l">
              <a:spcBef>
                <a:spcPts val="0"/>
              </a:spcBef>
              <a:spcAft>
                <a:spcPts val="0"/>
              </a:spcAft>
              <a:buSzPts val="1800"/>
              <a:buChar char="●"/>
            </a:pPr>
            <a:r>
              <a:rPr lang="en"/>
              <a:t>When r is between 2 and 3: x</a:t>
            </a:r>
            <a:r>
              <a:rPr baseline="-25000" lang="en"/>
              <a:t>n</a:t>
            </a:r>
            <a:r>
              <a:rPr lang="en"/>
              <a:t> first fluctuates around r-1/r and then converges to r-1/r</a:t>
            </a:r>
            <a:endParaRPr/>
          </a:p>
          <a:p>
            <a:pPr indent="-342900" lvl="0" marL="457200" rtl="0" algn="l">
              <a:spcBef>
                <a:spcPts val="0"/>
              </a:spcBef>
              <a:spcAft>
                <a:spcPts val="0"/>
              </a:spcAft>
              <a:buSzPts val="1800"/>
              <a:buChar char="●"/>
            </a:pPr>
            <a:r>
              <a:rPr lang="en"/>
              <a:t>When r is between 3 and 3.45: The value of x</a:t>
            </a:r>
            <a:r>
              <a:rPr baseline="-25000" lang="en"/>
              <a:t>n</a:t>
            </a:r>
            <a:r>
              <a:rPr lang="en"/>
              <a:t> oscillates between two values forever, dependent on r.</a:t>
            </a:r>
            <a:endParaRPr/>
          </a:p>
          <a:p>
            <a:pPr indent="-342900" lvl="0" marL="457200" rtl="0" algn="l">
              <a:spcBef>
                <a:spcPts val="0"/>
              </a:spcBef>
              <a:spcAft>
                <a:spcPts val="0"/>
              </a:spcAft>
              <a:buSzPts val="1800"/>
              <a:buChar char="●"/>
            </a:pPr>
            <a:r>
              <a:rPr lang="en"/>
              <a:t>When r is between 3.45 and 3.56: The value of x</a:t>
            </a:r>
            <a:r>
              <a:rPr baseline="-25000" lang="en"/>
              <a:t>n</a:t>
            </a:r>
            <a:r>
              <a:rPr lang="en"/>
              <a:t> oscillates between four values</a:t>
            </a:r>
            <a:endParaRPr/>
          </a:p>
          <a:p>
            <a:pPr indent="-342900" lvl="0" marL="457200" rtl="0" algn="l">
              <a:spcBef>
                <a:spcPts val="0"/>
              </a:spcBef>
              <a:spcAft>
                <a:spcPts val="0"/>
              </a:spcAft>
              <a:buSzPts val="1800"/>
              <a:buChar char="●"/>
            </a:pPr>
            <a:r>
              <a:rPr lang="en"/>
              <a:t>As r approaches 3.57 or greater, the logistic map is converted into a chaotic map and a slight variation in the initial conditions causes a large change in the iterative values over time.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Map</a:t>
            </a:r>
            <a:endParaRPr/>
          </a:p>
        </p:txBody>
      </p:sp>
      <p:sp>
        <p:nvSpPr>
          <p:cNvPr id="238" name="Google Shape;23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9" name="Google Shape;239;p33"/>
          <p:cNvPicPr preferRelativeResize="0"/>
          <p:nvPr/>
        </p:nvPicPr>
        <p:blipFill>
          <a:blip r:embed="rId3">
            <a:alphaModFix/>
          </a:blip>
          <a:stretch>
            <a:fillRect/>
          </a:stretch>
        </p:blipFill>
        <p:spPr>
          <a:xfrm>
            <a:off x="1914713" y="1339900"/>
            <a:ext cx="5000625" cy="3228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algorithm for encryption</a:t>
            </a:r>
            <a:endParaRPr/>
          </a:p>
        </p:txBody>
      </p:sp>
      <p:sp>
        <p:nvSpPr>
          <p:cNvPr id="245" name="Google Shape;24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generation:</a:t>
            </a:r>
            <a:endParaRPr/>
          </a:p>
          <a:p>
            <a:pPr indent="-342900" lvl="0" marL="457200" rtl="0" algn="l">
              <a:spcBef>
                <a:spcPts val="1600"/>
              </a:spcBef>
              <a:spcAft>
                <a:spcPts val="0"/>
              </a:spcAft>
              <a:buSzPts val="1800"/>
              <a:buAutoNum type="arabicPeriod"/>
            </a:pPr>
            <a:r>
              <a:rPr lang="en"/>
              <a:t>We have 3 lists of secret keys: x</a:t>
            </a:r>
            <a:r>
              <a:rPr baseline="-25000" lang="en"/>
              <a:t>0</a:t>
            </a:r>
            <a:r>
              <a:rPr lang="en"/>
              <a:t>, K</a:t>
            </a:r>
            <a:r>
              <a:rPr baseline="-25000" lang="en"/>
              <a:t>r</a:t>
            </a:r>
            <a:r>
              <a:rPr lang="en"/>
              <a:t> and K</a:t>
            </a:r>
            <a:r>
              <a:rPr baseline="-25000" lang="en"/>
              <a:t>c</a:t>
            </a:r>
            <a:r>
              <a:rPr lang="en"/>
              <a:t>.</a:t>
            </a:r>
            <a:endParaRPr/>
          </a:p>
          <a:p>
            <a:pPr indent="-342900" lvl="0" marL="457200" rtl="0" algn="l">
              <a:spcBef>
                <a:spcPts val="0"/>
              </a:spcBef>
              <a:spcAft>
                <a:spcPts val="0"/>
              </a:spcAft>
              <a:buSzPts val="1800"/>
              <a:buAutoNum type="arabicPeriod"/>
            </a:pPr>
            <a:r>
              <a:rPr lang="en"/>
              <a:t>The number of keys in K</a:t>
            </a:r>
            <a:r>
              <a:rPr baseline="-25000" lang="en"/>
              <a:t>r</a:t>
            </a:r>
            <a:r>
              <a:rPr lang="en"/>
              <a:t> is the number of rows and the number of keys in K</a:t>
            </a:r>
            <a:r>
              <a:rPr baseline="-25000" lang="en"/>
              <a:t>c</a:t>
            </a:r>
            <a:r>
              <a:rPr lang="en"/>
              <a:t> is the number of columns in the image.</a:t>
            </a:r>
            <a:endParaRPr/>
          </a:p>
          <a:p>
            <a:pPr indent="-342900" lvl="0" marL="457200" rtl="0" algn="l">
              <a:spcBef>
                <a:spcPts val="0"/>
              </a:spcBef>
              <a:spcAft>
                <a:spcPts val="0"/>
              </a:spcAft>
              <a:buSzPts val="1800"/>
              <a:buAutoNum type="arabicPeriod"/>
            </a:pPr>
            <a:r>
              <a:rPr lang="en"/>
              <a:t>Each key in K</a:t>
            </a:r>
            <a:r>
              <a:rPr baseline="-25000" lang="en"/>
              <a:t>r</a:t>
            </a:r>
            <a:r>
              <a:rPr lang="en"/>
              <a:t> and K</a:t>
            </a:r>
            <a:r>
              <a:rPr baseline="-25000" lang="en"/>
              <a:t>c</a:t>
            </a:r>
            <a:r>
              <a:rPr lang="en"/>
              <a:t> takes a random value between 0 and 255.</a:t>
            </a:r>
            <a:endParaRPr/>
          </a:p>
          <a:p>
            <a:pPr indent="-342900" lvl="0" marL="457200" rtl="0" algn="l">
              <a:spcBef>
                <a:spcPts val="0"/>
              </a:spcBef>
              <a:spcAft>
                <a:spcPts val="0"/>
              </a:spcAft>
              <a:buSzPts val="1800"/>
              <a:buAutoNum type="arabicPeriod"/>
            </a:pPr>
            <a:r>
              <a:rPr lang="en"/>
              <a:t>Decide the number of iterations of confusion and diffusion</a:t>
            </a:r>
            <a:endParaRPr/>
          </a:p>
          <a:p>
            <a:pPr indent="-342900" lvl="0" marL="457200" rtl="0" algn="l">
              <a:spcBef>
                <a:spcPts val="0"/>
              </a:spcBef>
              <a:spcAft>
                <a:spcPts val="0"/>
              </a:spcAft>
              <a:buSzPts val="1800"/>
              <a:buAutoNum type="arabicPeriod"/>
            </a:pPr>
            <a:r>
              <a:rPr lang="en"/>
              <a:t>The number of keys in x</a:t>
            </a:r>
            <a:r>
              <a:rPr baseline="-25000" lang="en"/>
              <a:t>0</a:t>
            </a:r>
            <a:r>
              <a:rPr lang="en"/>
              <a:t> is the number of iterations of confusion and diffusion</a:t>
            </a:r>
            <a:endParaRPr/>
          </a:p>
          <a:p>
            <a:pPr indent="-342900" lvl="0" marL="457200" rtl="0" algn="l">
              <a:spcBef>
                <a:spcPts val="0"/>
              </a:spcBef>
              <a:spcAft>
                <a:spcPts val="0"/>
              </a:spcAft>
              <a:buSzPts val="1800"/>
              <a:buAutoNum type="arabicPeriod"/>
            </a:pPr>
            <a:r>
              <a:rPr lang="en"/>
              <a:t>Each key in x</a:t>
            </a:r>
            <a:r>
              <a:rPr baseline="-25000" lang="en"/>
              <a:t>0</a:t>
            </a:r>
            <a:r>
              <a:rPr lang="en"/>
              <a:t> is calculated in the following way: Take 16 random 8 bit numbers, find their sum, divide by prime number 4091 and take the result modulo 1 to remove the integral part.</a:t>
            </a:r>
            <a:endParaRPr/>
          </a:p>
          <a:p>
            <a:pPr indent="0" lvl="0" marL="45720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algorithm for encryption</a:t>
            </a:r>
            <a:endParaRPr/>
          </a:p>
        </p:txBody>
      </p:sp>
      <p:sp>
        <p:nvSpPr>
          <p:cNvPr id="251" name="Google Shape;25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Encryption:</a:t>
            </a:r>
            <a:endParaRPr/>
          </a:p>
          <a:p>
            <a:pPr indent="-342900" lvl="0" marL="457200" rtl="0" algn="l">
              <a:spcBef>
                <a:spcPts val="1600"/>
              </a:spcBef>
              <a:spcAft>
                <a:spcPts val="0"/>
              </a:spcAft>
              <a:buSzPts val="1800"/>
              <a:buAutoNum type="arabicPeriod"/>
            </a:pPr>
            <a:r>
              <a:rPr lang="en"/>
              <a:t>For each row i of image I:</a:t>
            </a:r>
            <a:endParaRPr/>
          </a:p>
          <a:p>
            <a:pPr indent="-342900" lvl="0" marL="457200" rtl="0" algn="l">
              <a:spcBef>
                <a:spcPts val="0"/>
              </a:spcBef>
              <a:spcAft>
                <a:spcPts val="0"/>
              </a:spcAft>
              <a:buSzPts val="1800"/>
              <a:buChar char="●"/>
            </a:pPr>
            <a:r>
              <a:rPr lang="en"/>
              <a:t>Compute the sum of all elements in the row denoted by ai</a:t>
            </a:r>
            <a:endParaRPr/>
          </a:p>
          <a:p>
            <a:pPr indent="-342900" lvl="0" marL="457200" rtl="0" algn="l">
              <a:spcBef>
                <a:spcPts val="0"/>
              </a:spcBef>
              <a:spcAft>
                <a:spcPts val="0"/>
              </a:spcAft>
              <a:buSzPts val="1800"/>
              <a:buChar char="●"/>
            </a:pPr>
            <a:r>
              <a:rPr lang="en"/>
              <a:t>Compute a</a:t>
            </a:r>
            <a:r>
              <a:rPr baseline="-25000" lang="en"/>
              <a:t>i</a:t>
            </a:r>
            <a:r>
              <a:rPr lang="en"/>
              <a:t> modulo 2 denoted by Ma</a:t>
            </a:r>
            <a:r>
              <a:rPr baseline="-25000" lang="en"/>
              <a:t>i</a:t>
            </a:r>
            <a:endParaRPr baseline="-25000"/>
          </a:p>
          <a:p>
            <a:pPr indent="-342900" lvl="0" marL="457200" rtl="0" algn="l">
              <a:spcBef>
                <a:spcPts val="0"/>
              </a:spcBef>
              <a:spcAft>
                <a:spcPts val="0"/>
              </a:spcAft>
              <a:buSzPts val="1800"/>
              <a:buChar char="●"/>
            </a:pPr>
            <a:r>
              <a:rPr lang="en"/>
              <a:t>If Ma</a:t>
            </a:r>
            <a:r>
              <a:rPr baseline="-25000" lang="en"/>
              <a:t>i</a:t>
            </a:r>
            <a:r>
              <a:rPr lang="en"/>
              <a:t> = 0, right circular shift by K</a:t>
            </a:r>
            <a:r>
              <a:rPr baseline="-25000" lang="en"/>
              <a:t>r</a:t>
            </a:r>
            <a:r>
              <a:rPr lang="en"/>
              <a:t>(i) positions, else left circular shift.</a:t>
            </a:r>
            <a:endParaRPr/>
          </a:p>
          <a:p>
            <a:pPr indent="-342900" lvl="0" marL="457200" rtl="0" algn="l">
              <a:spcBef>
                <a:spcPts val="0"/>
              </a:spcBef>
              <a:spcAft>
                <a:spcPts val="0"/>
              </a:spcAft>
              <a:buSzPts val="1800"/>
              <a:buAutoNum type="arabicPeriod"/>
            </a:pPr>
            <a:r>
              <a:rPr lang="en"/>
              <a:t>For each column j of image I:</a:t>
            </a:r>
            <a:endParaRPr/>
          </a:p>
          <a:p>
            <a:pPr indent="-342900" lvl="0" marL="457200" rtl="0" algn="l">
              <a:spcBef>
                <a:spcPts val="0"/>
              </a:spcBef>
              <a:spcAft>
                <a:spcPts val="0"/>
              </a:spcAft>
              <a:buSzPts val="1800"/>
              <a:buChar char="●"/>
            </a:pPr>
            <a:r>
              <a:rPr lang="en"/>
              <a:t>Compute the sum of all elements in the row denoted by b</a:t>
            </a:r>
            <a:r>
              <a:rPr baseline="-25000" lang="en"/>
              <a:t>i</a:t>
            </a:r>
            <a:endParaRPr/>
          </a:p>
          <a:p>
            <a:pPr indent="-342900" lvl="0" marL="457200" rtl="0" algn="l">
              <a:spcBef>
                <a:spcPts val="0"/>
              </a:spcBef>
              <a:spcAft>
                <a:spcPts val="0"/>
              </a:spcAft>
              <a:buSzPts val="1800"/>
              <a:buChar char="●"/>
            </a:pPr>
            <a:r>
              <a:rPr lang="en"/>
              <a:t>Compute b</a:t>
            </a:r>
            <a:r>
              <a:rPr baseline="-25000" lang="en"/>
              <a:t>i</a:t>
            </a:r>
            <a:r>
              <a:rPr lang="en"/>
              <a:t> modulo 2 denoted by Mb</a:t>
            </a:r>
            <a:r>
              <a:rPr baseline="-25000" lang="en"/>
              <a:t>i</a:t>
            </a:r>
            <a:endParaRPr baseline="-25000"/>
          </a:p>
          <a:p>
            <a:pPr indent="-342900" lvl="0" marL="457200" rtl="0" algn="l">
              <a:spcBef>
                <a:spcPts val="0"/>
              </a:spcBef>
              <a:spcAft>
                <a:spcPts val="0"/>
              </a:spcAft>
              <a:buSzPts val="1800"/>
              <a:buChar char="●"/>
            </a:pPr>
            <a:r>
              <a:rPr lang="en"/>
              <a:t>If Mb</a:t>
            </a:r>
            <a:r>
              <a:rPr baseline="-25000" lang="en"/>
              <a:t>i</a:t>
            </a:r>
            <a:r>
              <a:rPr lang="en"/>
              <a:t> = 0, up circular shift by K</a:t>
            </a:r>
            <a:r>
              <a:rPr baseline="-25000" lang="en"/>
              <a:t>c</a:t>
            </a:r>
            <a:r>
              <a:rPr lang="en"/>
              <a:t>(i) positions, else down circular shift.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algorithm for encryption</a:t>
            </a:r>
            <a:endParaRPr/>
          </a:p>
        </p:txBody>
      </p:sp>
      <p:sp>
        <p:nvSpPr>
          <p:cNvPr id="257" name="Google Shape;257;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t>
            </a:r>
            <a:r>
              <a:rPr lang="en"/>
              <a:t>Using vector K</a:t>
            </a:r>
            <a:r>
              <a:rPr baseline="-25000" lang="en"/>
              <a:t>c</a:t>
            </a:r>
            <a:r>
              <a:rPr lang="en"/>
              <a:t>, the bitwise XOR operator is applied to each row of scrambled image I using the following expressions:</a:t>
            </a:r>
            <a:endParaRPr/>
          </a:p>
          <a:p>
            <a:pPr indent="-342900" lvl="0" marL="457200" rtl="0" algn="l">
              <a:spcBef>
                <a:spcPts val="1600"/>
              </a:spcBef>
              <a:spcAft>
                <a:spcPts val="0"/>
              </a:spcAft>
              <a:buSzPts val="1800"/>
              <a:buChar char="●"/>
            </a:pPr>
            <a:r>
              <a:rPr lang="en"/>
              <a:t>I(2i−1,j)=I(2i−1,j) ⊕ K</a:t>
            </a:r>
            <a:r>
              <a:rPr baseline="-25000" lang="en"/>
              <a:t>C</a:t>
            </a:r>
            <a:r>
              <a:rPr lang="en"/>
              <a:t>(i),</a:t>
            </a:r>
            <a:endParaRPr/>
          </a:p>
          <a:p>
            <a:pPr indent="-342900" lvl="0" marL="457200" rtl="0" algn="l">
              <a:spcBef>
                <a:spcPts val="0"/>
              </a:spcBef>
              <a:spcAft>
                <a:spcPts val="0"/>
              </a:spcAft>
              <a:buSzPts val="1800"/>
              <a:buChar char="●"/>
            </a:pPr>
            <a:r>
              <a:rPr lang="en"/>
              <a:t>I(2i,j)=I(2i,j) ⊕ rot180(K</a:t>
            </a:r>
            <a:r>
              <a:rPr baseline="-25000" lang="en"/>
              <a:t>C</a:t>
            </a:r>
            <a:r>
              <a:rPr lang="en"/>
              <a:t>(i))</a:t>
            </a:r>
            <a:endParaRPr/>
          </a:p>
          <a:p>
            <a:pPr indent="0" lvl="0" marL="0" rtl="0" algn="l">
              <a:spcBef>
                <a:spcPts val="1600"/>
              </a:spcBef>
              <a:spcAft>
                <a:spcPts val="0"/>
              </a:spcAft>
              <a:buNone/>
            </a:pPr>
            <a:r>
              <a:rPr lang="en"/>
              <a:t>Where ⊕ and rot180(KC) represent the bitwise XOR operator and the flipping of vector KC from left to right, respectively.</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algorithm for encryption</a:t>
            </a:r>
            <a:endParaRPr/>
          </a:p>
        </p:txBody>
      </p:sp>
      <p:sp>
        <p:nvSpPr>
          <p:cNvPr id="263" name="Google Shape;26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a:t>
            </a:r>
            <a:r>
              <a:rPr lang="en"/>
              <a:t>Using vector K</a:t>
            </a:r>
            <a:r>
              <a:rPr baseline="-25000" lang="en"/>
              <a:t>r</a:t>
            </a:r>
            <a:r>
              <a:rPr lang="en"/>
              <a:t>, the bitwise XOR operator is applied to each column of scrambled image I using the following formulas:</a:t>
            </a:r>
            <a:endParaRPr/>
          </a:p>
          <a:p>
            <a:pPr indent="-342900" lvl="0" marL="457200" rtl="0" algn="l">
              <a:spcBef>
                <a:spcPts val="1600"/>
              </a:spcBef>
              <a:spcAft>
                <a:spcPts val="0"/>
              </a:spcAft>
              <a:buSzPts val="1800"/>
              <a:buChar char="●"/>
            </a:pPr>
            <a:r>
              <a:rPr lang="en"/>
              <a:t>I(i,2j−1)=I(i,2j−1)⊕K</a:t>
            </a:r>
            <a:r>
              <a:rPr baseline="-25000" lang="en"/>
              <a:t>r</a:t>
            </a:r>
            <a:r>
              <a:rPr lang="en"/>
              <a:t>(j),</a:t>
            </a:r>
            <a:endParaRPr/>
          </a:p>
          <a:p>
            <a:pPr indent="-342900" lvl="0" marL="457200" rtl="0" algn="l">
              <a:spcBef>
                <a:spcPts val="0"/>
              </a:spcBef>
              <a:spcAft>
                <a:spcPts val="0"/>
              </a:spcAft>
              <a:buSzPts val="1800"/>
              <a:buChar char="●"/>
            </a:pPr>
            <a:r>
              <a:rPr lang="en"/>
              <a:t>I(i,2j)=I(i,2j)⊕rot180(K</a:t>
            </a:r>
            <a:r>
              <a:rPr baseline="-25000" lang="en"/>
              <a:t>r</a:t>
            </a:r>
            <a:r>
              <a:rPr lang="en"/>
              <a:t>(j))</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algorithm for encryption</a:t>
            </a:r>
            <a:endParaRPr/>
          </a:p>
        </p:txBody>
      </p:sp>
      <p:sp>
        <p:nvSpPr>
          <p:cNvPr id="269" name="Google Shape;269;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a:t>
            </a:r>
            <a:r>
              <a:rPr lang="en"/>
              <a:t>Calculate M x N values of the logistic map using X</a:t>
            </a:r>
            <a:r>
              <a:rPr baseline="-25000" lang="en"/>
              <a:t>0</a:t>
            </a:r>
            <a:r>
              <a:rPr lang="en"/>
              <a:t>(i) as the initial value and Mu = 3.9999.     </a:t>
            </a:r>
            <a:endParaRPr/>
          </a:p>
          <a:p>
            <a:pPr indent="-342900" lvl="0" marL="457200" rtl="0" algn="l">
              <a:spcBef>
                <a:spcPts val="1600"/>
              </a:spcBef>
              <a:spcAft>
                <a:spcPts val="0"/>
              </a:spcAft>
              <a:buSzPts val="1800"/>
              <a:buChar char="●"/>
            </a:pPr>
            <a:r>
              <a:rPr lang="en"/>
              <a:t>x</a:t>
            </a:r>
            <a:r>
              <a:rPr baseline="-25000" lang="en"/>
              <a:t>n+1</a:t>
            </a:r>
            <a:r>
              <a:rPr lang="en"/>
              <a:t> =  Mu*x</a:t>
            </a:r>
            <a:r>
              <a:rPr baseline="-25000" lang="en"/>
              <a:t>n</a:t>
            </a:r>
            <a:r>
              <a:rPr lang="en"/>
              <a:t>*(1-x</a:t>
            </a:r>
            <a:r>
              <a:rPr baseline="-25000" lang="en"/>
              <a:t>n</a:t>
            </a:r>
            <a:r>
              <a:rPr lang="en"/>
              <a:t>)</a:t>
            </a:r>
            <a:endParaRPr/>
          </a:p>
          <a:p>
            <a:pPr indent="0" lvl="0" marL="0" rtl="0" algn="l">
              <a:spcBef>
                <a:spcPts val="1600"/>
              </a:spcBef>
              <a:spcAft>
                <a:spcPts val="0"/>
              </a:spcAft>
              <a:buNone/>
            </a:pPr>
            <a:r>
              <a:rPr lang="en"/>
              <a:t>6.	x</a:t>
            </a:r>
            <a:r>
              <a:rPr baseline="-25000" lang="en"/>
              <a:t>i</a:t>
            </a:r>
            <a:r>
              <a:rPr lang="en"/>
              <a:t> = int(x</a:t>
            </a:r>
            <a:r>
              <a:rPr baseline="-25000" lang="en"/>
              <a:t>i</a:t>
            </a:r>
            <a:r>
              <a:rPr lang="en"/>
              <a:t>*10^16)%256, where int(x) represents the integral part of x</a:t>
            </a:r>
            <a:endParaRPr/>
          </a:p>
          <a:p>
            <a:pPr indent="0" lvl="0" marL="0" rtl="0" algn="l">
              <a:spcBef>
                <a:spcPts val="1600"/>
              </a:spcBef>
              <a:spcAft>
                <a:spcPts val="0"/>
              </a:spcAft>
              <a:buNone/>
            </a:pPr>
            <a:r>
              <a:rPr lang="en"/>
              <a:t>7.	For each pixel p of the image I,</a:t>
            </a:r>
            <a:endParaRPr/>
          </a:p>
          <a:p>
            <a:pPr indent="-342900" lvl="0" marL="457200" rtl="0" algn="l">
              <a:spcBef>
                <a:spcPts val="1600"/>
              </a:spcBef>
              <a:spcAft>
                <a:spcPts val="0"/>
              </a:spcAft>
              <a:buSzPts val="1800"/>
              <a:buChar char="●"/>
            </a:pPr>
            <a:r>
              <a:rPr lang="en"/>
              <a:t>p</a:t>
            </a:r>
            <a:r>
              <a:rPr baseline="-25000" lang="en"/>
              <a:t>i</a:t>
            </a:r>
            <a:r>
              <a:rPr lang="en"/>
              <a:t> = p</a:t>
            </a:r>
            <a:r>
              <a:rPr baseline="-25000" lang="en"/>
              <a:t>i</a:t>
            </a:r>
            <a:r>
              <a:rPr lang="en"/>
              <a:t> ^ x</a:t>
            </a:r>
            <a:r>
              <a:rPr baseline="-25000" lang="en"/>
              <a:t>i</a:t>
            </a:r>
            <a:r>
              <a:rPr lang="en"/>
              <a:t> if i = 0</a:t>
            </a:r>
            <a:endParaRPr/>
          </a:p>
          <a:p>
            <a:pPr indent="-342900" lvl="0" marL="457200" rtl="0" algn="l">
              <a:spcBef>
                <a:spcPts val="0"/>
              </a:spcBef>
              <a:spcAft>
                <a:spcPts val="0"/>
              </a:spcAft>
              <a:buSzPts val="1800"/>
              <a:buChar char="●"/>
            </a:pPr>
            <a:r>
              <a:rPr lang="en"/>
              <a:t>p</a:t>
            </a:r>
            <a:r>
              <a:rPr baseline="-25000" lang="en"/>
              <a:t>i</a:t>
            </a:r>
            <a:r>
              <a:rPr lang="en"/>
              <a:t> = (p</a:t>
            </a:r>
            <a:r>
              <a:rPr baseline="-25000" lang="en"/>
              <a:t>i</a:t>
            </a:r>
            <a:r>
              <a:rPr lang="en"/>
              <a:t>+p</a:t>
            </a:r>
            <a:r>
              <a:rPr baseline="-25000" lang="en"/>
              <a:t>i-1</a:t>
            </a:r>
            <a:r>
              <a:rPr lang="en"/>
              <a:t>)%256^x</a:t>
            </a:r>
            <a:r>
              <a:rPr baseline="-25000" lang="en"/>
              <a:t>i</a:t>
            </a:r>
            <a:r>
              <a:rPr lang="en"/>
              <a:t>, otherwise</a:t>
            </a:r>
            <a:endParaRPr/>
          </a:p>
          <a:p>
            <a:pPr indent="0" lvl="0" marL="0" rtl="0" algn="l">
              <a:spcBef>
                <a:spcPts val="1600"/>
              </a:spcBef>
              <a:spcAft>
                <a:spcPts val="0"/>
              </a:spcAft>
              <a:buNone/>
            </a:pPr>
            <a:r>
              <a:rPr lang="en"/>
              <a:t>8. Repeat steps 1 to 7 the number of iterations times</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Analysis</a:t>
            </a:r>
            <a:endParaRPr/>
          </a:p>
        </p:txBody>
      </p:sp>
      <p:sp>
        <p:nvSpPr>
          <p:cNvPr id="275" name="Google Shape;27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Differential Attacks</a:t>
            </a:r>
            <a:endParaRPr/>
          </a:p>
          <a:p>
            <a:pPr indent="-342900" lvl="0" marL="457200" rtl="0" algn="l">
              <a:spcBef>
                <a:spcPts val="0"/>
              </a:spcBef>
              <a:spcAft>
                <a:spcPts val="0"/>
              </a:spcAft>
              <a:buSzPts val="1800"/>
              <a:buChar char="●"/>
            </a:pPr>
            <a:r>
              <a:rPr lang="en"/>
              <a:t>Histogram Analysis</a:t>
            </a:r>
            <a:endParaRPr/>
          </a:p>
          <a:p>
            <a:pPr indent="-342900" lvl="0" marL="457200" rtl="0" algn="l">
              <a:spcBef>
                <a:spcPts val="0"/>
              </a:spcBef>
              <a:spcAft>
                <a:spcPts val="0"/>
              </a:spcAft>
              <a:buSzPts val="1800"/>
              <a:buChar char="●"/>
            </a:pPr>
            <a:r>
              <a:rPr lang="en"/>
              <a:t>Correlation coefficient</a:t>
            </a:r>
            <a:endParaRPr/>
          </a:p>
          <a:p>
            <a:pPr indent="-342900" lvl="0" marL="457200" rtl="0" algn="l">
              <a:spcBef>
                <a:spcPts val="0"/>
              </a:spcBef>
              <a:spcAft>
                <a:spcPts val="0"/>
              </a:spcAft>
              <a:buSzPts val="1800"/>
              <a:buChar char="●"/>
            </a:pPr>
            <a:r>
              <a:rPr lang="en"/>
              <a:t>Key Sensitivity</a:t>
            </a:r>
            <a:endParaRPr/>
          </a:p>
          <a:p>
            <a:pPr indent="-342900" lvl="0" marL="457200" rtl="0" algn="l">
              <a:spcBef>
                <a:spcPts val="0"/>
              </a:spcBef>
              <a:spcAft>
                <a:spcPts val="0"/>
              </a:spcAft>
              <a:buSzPts val="1800"/>
              <a:buChar char="●"/>
            </a:pPr>
            <a:r>
              <a:rPr lang="en"/>
              <a:t>Key space analysis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Differential Analysis</a:t>
            </a:r>
            <a:endParaRPr/>
          </a:p>
        </p:txBody>
      </p:sp>
      <p:sp>
        <p:nvSpPr>
          <p:cNvPr id="281" name="Google Shape;28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NPCR = Number of Pixels Changed Rate</a:t>
            </a:r>
            <a:endParaRPr/>
          </a:p>
          <a:p>
            <a:pPr indent="0" lvl="0" marL="0" rtl="0" algn="l">
              <a:spcBef>
                <a:spcPts val="1600"/>
              </a:spcBef>
              <a:spcAft>
                <a:spcPts val="0"/>
              </a:spcAft>
              <a:buNone/>
            </a:pPr>
            <a:r>
              <a:rPr lang="en"/>
              <a:t>UACI = Uniform Average Changing Intensity</a:t>
            </a:r>
            <a:endParaRPr/>
          </a:p>
          <a:p>
            <a:pPr indent="0" lvl="0" marL="0" rtl="0" algn="l">
              <a:spcBef>
                <a:spcPts val="1600"/>
              </a:spcBef>
              <a:spcAft>
                <a:spcPts val="1600"/>
              </a:spcAft>
              <a:buNone/>
            </a:pPr>
            <a:r>
              <a:t/>
            </a:r>
            <a:endParaRPr/>
          </a:p>
        </p:txBody>
      </p:sp>
      <p:pic>
        <p:nvPicPr>
          <p:cNvPr id="282" name="Google Shape;282;p40"/>
          <p:cNvPicPr preferRelativeResize="0"/>
          <p:nvPr/>
        </p:nvPicPr>
        <p:blipFill rotWithShape="1">
          <a:blip r:embed="rId3">
            <a:alphaModFix/>
          </a:blip>
          <a:srcRect b="27781" l="25518" r="40811" t="40613"/>
          <a:stretch/>
        </p:blipFill>
        <p:spPr>
          <a:xfrm>
            <a:off x="452025" y="2174700"/>
            <a:ext cx="4536356" cy="2394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Coefficient</a:t>
            </a:r>
            <a:endParaRPr/>
          </a:p>
        </p:txBody>
      </p:sp>
      <p:sp>
        <p:nvSpPr>
          <p:cNvPr id="288" name="Google Shape;28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9" name="Google Shape;289;p41"/>
          <p:cNvPicPr preferRelativeResize="0"/>
          <p:nvPr/>
        </p:nvPicPr>
        <p:blipFill rotWithShape="1">
          <a:blip r:embed="rId3">
            <a:alphaModFix/>
          </a:blip>
          <a:srcRect b="19938" l="32571" r="33860" t="40376"/>
          <a:stretch/>
        </p:blipFill>
        <p:spPr>
          <a:xfrm>
            <a:off x="879650" y="1167600"/>
            <a:ext cx="5139650" cy="341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Visual Cryptography is a technique that allows visual information to be encrypted in such a way that the </a:t>
            </a:r>
            <a:r>
              <a:rPr b="1" lang="en"/>
              <a:t>decrypted information appears as a visual image</a:t>
            </a:r>
            <a:endParaRPr b="1" sz="1300">
              <a:solidFill>
                <a:srgbClr val="424242"/>
              </a:solidFill>
              <a:latin typeface="Nunito"/>
              <a:ea typeface="Nunito"/>
              <a:cs typeface="Nunito"/>
              <a:sym typeface="Nunito"/>
            </a:endParaRPr>
          </a:p>
          <a:p>
            <a:pPr indent="0" lvl="0" marL="0" rtl="0" algn="l">
              <a:spcBef>
                <a:spcPts val="1600"/>
              </a:spcBef>
              <a:spcAft>
                <a:spcPts val="1600"/>
              </a:spcAft>
              <a:buNone/>
            </a:pPr>
            <a:r>
              <a:t/>
            </a:r>
            <a:endParaRPr/>
          </a:p>
        </p:txBody>
      </p:sp>
      <p:pic>
        <p:nvPicPr>
          <p:cNvPr id="73" name="Google Shape;73;p15"/>
          <p:cNvPicPr preferRelativeResize="0"/>
          <p:nvPr/>
        </p:nvPicPr>
        <p:blipFill>
          <a:blip r:embed="rId3">
            <a:alphaModFix/>
          </a:blip>
          <a:stretch>
            <a:fillRect/>
          </a:stretch>
        </p:blipFill>
        <p:spPr>
          <a:xfrm>
            <a:off x="347650" y="2816275"/>
            <a:ext cx="8448675" cy="1143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490250" y="526350"/>
            <a:ext cx="83181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Visual Cryptography</a:t>
            </a:r>
            <a:endParaRPr/>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i).  Biometric Authentication</a:t>
            </a:r>
            <a:endParaRPr sz="2300"/>
          </a:p>
          <a:p>
            <a:pPr indent="0" lvl="0" marL="0" rtl="0" algn="l">
              <a:spcBef>
                <a:spcPts val="0"/>
              </a:spcBef>
              <a:spcAft>
                <a:spcPts val="0"/>
              </a:spcAft>
              <a:buNone/>
            </a:pPr>
            <a:r>
              <a:rPr lang="en" sz="2300"/>
              <a:t>ii). Digital Image Copyright Protection</a:t>
            </a:r>
            <a:endParaRPr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Biometric Authentication</a:t>
            </a:r>
            <a:endParaRPr/>
          </a:p>
        </p:txBody>
      </p:sp>
      <p:sp>
        <p:nvSpPr>
          <p:cNvPr id="300" name="Google Shape;30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Enrollment Mode</a:t>
            </a:r>
            <a:endParaRPr sz="2200"/>
          </a:p>
          <a:p>
            <a:pPr indent="-323850" lvl="1" marL="914400" rtl="0" algn="l">
              <a:spcBef>
                <a:spcPts val="0"/>
              </a:spcBef>
              <a:spcAft>
                <a:spcPts val="0"/>
              </a:spcAft>
              <a:buSzPts val="1500"/>
              <a:buChar char="○"/>
            </a:pPr>
            <a:r>
              <a:rPr lang="en" sz="1500"/>
              <a:t>Biometric Data is collected and encrypted using standard cryptographic algorithms(optional but highly recommended)</a:t>
            </a:r>
            <a:endParaRPr sz="1500"/>
          </a:p>
          <a:p>
            <a:pPr indent="-323850" lvl="1" marL="914400" rtl="0" algn="l">
              <a:spcBef>
                <a:spcPts val="0"/>
              </a:spcBef>
              <a:spcAft>
                <a:spcPts val="0"/>
              </a:spcAft>
              <a:buSzPts val="1500"/>
              <a:buChar char="○"/>
            </a:pPr>
            <a:r>
              <a:rPr lang="en" sz="1500"/>
              <a:t>Encrypted image is converted into N secret shares, using VC scheme out of which at least K will be required for decryption.</a:t>
            </a:r>
            <a:endParaRPr sz="1500"/>
          </a:p>
          <a:p>
            <a:pPr indent="-323850" lvl="1" marL="914400" rtl="0" algn="l">
              <a:spcBef>
                <a:spcPts val="0"/>
              </a:spcBef>
              <a:spcAft>
                <a:spcPts val="0"/>
              </a:spcAft>
              <a:buSzPts val="1500"/>
              <a:buChar char="○"/>
            </a:pPr>
            <a:r>
              <a:rPr lang="en" sz="1500"/>
              <a:t>Encrypted data will be sent to different database, and original data is discarded.</a:t>
            </a:r>
            <a:endParaRPr sz="1500"/>
          </a:p>
          <a:p>
            <a:pPr indent="-342900" lvl="0" marL="457200" rtl="0" algn="l">
              <a:spcBef>
                <a:spcPts val="0"/>
              </a:spcBef>
              <a:spcAft>
                <a:spcPts val="0"/>
              </a:spcAft>
              <a:buSzPts val="1800"/>
              <a:buChar char="●"/>
            </a:pPr>
            <a:r>
              <a:rPr lang="en"/>
              <a:t>Authentication Mode</a:t>
            </a:r>
            <a:endParaRPr sz="1500"/>
          </a:p>
          <a:p>
            <a:pPr indent="-323850" lvl="1" marL="914400" rtl="0" algn="l">
              <a:spcBef>
                <a:spcPts val="0"/>
              </a:spcBef>
              <a:spcAft>
                <a:spcPts val="0"/>
              </a:spcAft>
              <a:buSzPts val="1500"/>
              <a:buChar char="○"/>
            </a:pPr>
            <a:r>
              <a:rPr lang="en" sz="1500"/>
              <a:t>Service Application request databases to send relevant data required for decryption.</a:t>
            </a:r>
            <a:endParaRPr sz="1500"/>
          </a:p>
          <a:p>
            <a:pPr indent="-323850" lvl="1" marL="914400" rtl="0" algn="l">
              <a:spcBef>
                <a:spcPts val="0"/>
              </a:spcBef>
              <a:spcAft>
                <a:spcPts val="0"/>
              </a:spcAft>
              <a:buSzPts val="1500"/>
              <a:buChar char="○"/>
            </a:pPr>
            <a:r>
              <a:rPr lang="en" sz="1500"/>
              <a:t>Received data is decrypted Using VC scheme and the compiled image is again decrypted to obtain the original image.</a:t>
            </a:r>
            <a:endParaRPr sz="1500"/>
          </a:p>
          <a:p>
            <a:pPr indent="-323850" lvl="1" marL="914400" rtl="0" algn="l">
              <a:spcBef>
                <a:spcPts val="0"/>
              </a:spcBef>
              <a:spcAft>
                <a:spcPts val="0"/>
              </a:spcAft>
              <a:buSzPts val="1500"/>
              <a:buChar char="○"/>
            </a:pPr>
            <a:r>
              <a:rPr lang="en" sz="1500"/>
              <a:t>Recreated biometric image is matched with the user input and further decision is made.</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idx="1" type="body"/>
          </p:nvPr>
        </p:nvSpPr>
        <p:spPr>
          <a:xfrm>
            <a:off x="246450" y="235750"/>
            <a:ext cx="8585700" cy="433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6" name="Google Shape;306;p44"/>
          <p:cNvPicPr preferRelativeResize="0"/>
          <p:nvPr/>
        </p:nvPicPr>
        <p:blipFill>
          <a:blip r:embed="rId3">
            <a:alphaModFix/>
          </a:blip>
          <a:stretch>
            <a:fillRect/>
          </a:stretch>
        </p:blipFill>
        <p:spPr>
          <a:xfrm>
            <a:off x="418577" y="814375"/>
            <a:ext cx="7836001" cy="3615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idx="1" type="body"/>
          </p:nvPr>
        </p:nvSpPr>
        <p:spPr>
          <a:xfrm>
            <a:off x="278625" y="85725"/>
            <a:ext cx="3257400" cy="96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(K,N) Secret Share Encryption and Decryption Result         </a:t>
            </a:r>
            <a:r>
              <a:rPr b="1" lang="en">
                <a:solidFill>
                  <a:srgbClr val="000000"/>
                </a:solidFill>
              </a:rPr>
              <a:t>K=2, N=3</a:t>
            </a:r>
            <a:endParaRPr b="1">
              <a:solidFill>
                <a:srgbClr val="000000"/>
              </a:solidFill>
            </a:endParaRPr>
          </a:p>
        </p:txBody>
      </p:sp>
      <p:pic>
        <p:nvPicPr>
          <p:cNvPr id="312" name="Google Shape;312;p45"/>
          <p:cNvPicPr preferRelativeResize="0"/>
          <p:nvPr/>
        </p:nvPicPr>
        <p:blipFill>
          <a:blip r:embed="rId3">
            <a:alphaModFix/>
          </a:blip>
          <a:stretch>
            <a:fillRect/>
          </a:stretch>
        </p:blipFill>
        <p:spPr>
          <a:xfrm>
            <a:off x="5582375" y="1358300"/>
            <a:ext cx="1750115" cy="1646725"/>
          </a:xfrm>
          <a:prstGeom prst="rect">
            <a:avLst/>
          </a:prstGeom>
          <a:noFill/>
          <a:ln>
            <a:noFill/>
          </a:ln>
        </p:spPr>
      </p:pic>
      <p:pic>
        <p:nvPicPr>
          <p:cNvPr id="313" name="Google Shape;313;p45"/>
          <p:cNvPicPr preferRelativeResize="0"/>
          <p:nvPr/>
        </p:nvPicPr>
        <p:blipFill>
          <a:blip r:embed="rId4">
            <a:alphaModFix/>
          </a:blip>
          <a:stretch>
            <a:fillRect/>
          </a:stretch>
        </p:blipFill>
        <p:spPr>
          <a:xfrm>
            <a:off x="1866875" y="1281037"/>
            <a:ext cx="1669275" cy="1646725"/>
          </a:xfrm>
          <a:prstGeom prst="rect">
            <a:avLst/>
          </a:prstGeom>
          <a:noFill/>
          <a:ln>
            <a:noFill/>
          </a:ln>
        </p:spPr>
      </p:pic>
      <p:pic>
        <p:nvPicPr>
          <p:cNvPr id="314" name="Google Shape;314;p45"/>
          <p:cNvPicPr preferRelativeResize="0"/>
          <p:nvPr/>
        </p:nvPicPr>
        <p:blipFill>
          <a:blip r:embed="rId5">
            <a:alphaModFix/>
          </a:blip>
          <a:stretch>
            <a:fillRect/>
          </a:stretch>
        </p:blipFill>
        <p:spPr>
          <a:xfrm>
            <a:off x="3747487" y="130050"/>
            <a:ext cx="1551375" cy="1495675"/>
          </a:xfrm>
          <a:prstGeom prst="rect">
            <a:avLst/>
          </a:prstGeom>
          <a:noFill/>
          <a:ln>
            <a:noFill/>
          </a:ln>
        </p:spPr>
      </p:pic>
      <p:pic>
        <p:nvPicPr>
          <p:cNvPr id="315" name="Google Shape;315;p45"/>
          <p:cNvPicPr preferRelativeResize="0"/>
          <p:nvPr/>
        </p:nvPicPr>
        <p:blipFill>
          <a:blip r:embed="rId6">
            <a:alphaModFix/>
          </a:blip>
          <a:stretch>
            <a:fillRect/>
          </a:stretch>
        </p:blipFill>
        <p:spPr>
          <a:xfrm>
            <a:off x="3753401" y="1762224"/>
            <a:ext cx="1539552" cy="1495675"/>
          </a:xfrm>
          <a:prstGeom prst="rect">
            <a:avLst/>
          </a:prstGeom>
          <a:noFill/>
          <a:ln>
            <a:noFill/>
          </a:ln>
        </p:spPr>
      </p:pic>
      <p:pic>
        <p:nvPicPr>
          <p:cNvPr id="316" name="Google Shape;316;p45"/>
          <p:cNvPicPr preferRelativeResize="0"/>
          <p:nvPr/>
        </p:nvPicPr>
        <p:blipFill>
          <a:blip r:embed="rId7">
            <a:alphaModFix/>
          </a:blip>
          <a:stretch>
            <a:fillRect/>
          </a:stretch>
        </p:blipFill>
        <p:spPr>
          <a:xfrm>
            <a:off x="3796300" y="3394398"/>
            <a:ext cx="1551400" cy="1503676"/>
          </a:xfrm>
          <a:prstGeom prst="rect">
            <a:avLst/>
          </a:prstGeom>
          <a:noFill/>
          <a:ln>
            <a:noFill/>
          </a:ln>
        </p:spPr>
      </p:pic>
      <p:pic>
        <p:nvPicPr>
          <p:cNvPr id="317" name="Google Shape;317;p45"/>
          <p:cNvPicPr preferRelativeResize="0"/>
          <p:nvPr/>
        </p:nvPicPr>
        <p:blipFill>
          <a:blip r:embed="rId8">
            <a:alphaModFix/>
          </a:blip>
          <a:stretch>
            <a:fillRect/>
          </a:stretch>
        </p:blipFill>
        <p:spPr>
          <a:xfrm>
            <a:off x="7641738" y="1435587"/>
            <a:ext cx="1499934" cy="1492175"/>
          </a:xfrm>
          <a:prstGeom prst="rect">
            <a:avLst/>
          </a:prstGeom>
          <a:noFill/>
          <a:ln>
            <a:noFill/>
          </a:ln>
        </p:spPr>
      </p:pic>
      <p:pic>
        <p:nvPicPr>
          <p:cNvPr id="318" name="Google Shape;318;p45"/>
          <p:cNvPicPr preferRelativeResize="0"/>
          <p:nvPr/>
        </p:nvPicPr>
        <p:blipFill>
          <a:blip r:embed="rId9">
            <a:alphaModFix/>
          </a:blip>
          <a:stretch>
            <a:fillRect/>
          </a:stretch>
        </p:blipFill>
        <p:spPr>
          <a:xfrm>
            <a:off x="0" y="1358303"/>
            <a:ext cx="1551400" cy="1492172"/>
          </a:xfrm>
          <a:prstGeom prst="rect">
            <a:avLst/>
          </a:prstGeom>
          <a:noFill/>
          <a:ln>
            <a:noFill/>
          </a:ln>
        </p:spPr>
      </p:pic>
      <p:cxnSp>
        <p:nvCxnSpPr>
          <p:cNvPr id="319" name="Google Shape;319;p45"/>
          <p:cNvCxnSpPr>
            <a:stCxn id="318" idx="3"/>
            <a:endCxn id="313" idx="1"/>
          </p:cNvCxnSpPr>
          <p:nvPr/>
        </p:nvCxnSpPr>
        <p:spPr>
          <a:xfrm>
            <a:off x="1551400" y="2104389"/>
            <a:ext cx="315600" cy="0"/>
          </a:xfrm>
          <a:prstGeom prst="straightConnector1">
            <a:avLst/>
          </a:prstGeom>
          <a:noFill/>
          <a:ln cap="flat" cmpd="sng" w="9525">
            <a:solidFill>
              <a:schemeClr val="dk2"/>
            </a:solidFill>
            <a:prstDash val="solid"/>
            <a:round/>
            <a:headEnd len="med" w="med" type="none"/>
            <a:tailEnd len="med" w="med" type="triangle"/>
          </a:ln>
        </p:spPr>
      </p:cxnSp>
      <p:cxnSp>
        <p:nvCxnSpPr>
          <p:cNvPr id="320" name="Google Shape;320;p45"/>
          <p:cNvCxnSpPr>
            <a:stCxn id="313" idx="3"/>
            <a:endCxn id="314" idx="1"/>
          </p:cNvCxnSpPr>
          <p:nvPr/>
        </p:nvCxnSpPr>
        <p:spPr>
          <a:xfrm flipH="1" rot="10800000">
            <a:off x="3536150" y="878000"/>
            <a:ext cx="211200" cy="122640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45"/>
          <p:cNvCxnSpPr>
            <a:stCxn id="313" idx="3"/>
            <a:endCxn id="315" idx="1"/>
          </p:cNvCxnSpPr>
          <p:nvPr/>
        </p:nvCxnSpPr>
        <p:spPr>
          <a:xfrm>
            <a:off x="3536150" y="2104400"/>
            <a:ext cx="217200" cy="40560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p45"/>
          <p:cNvCxnSpPr>
            <a:stCxn id="313" idx="3"/>
            <a:endCxn id="316" idx="1"/>
          </p:cNvCxnSpPr>
          <p:nvPr/>
        </p:nvCxnSpPr>
        <p:spPr>
          <a:xfrm>
            <a:off x="3536150" y="2104400"/>
            <a:ext cx="260100" cy="20418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45"/>
          <p:cNvCxnSpPr>
            <a:stCxn id="314" idx="3"/>
            <a:endCxn id="312" idx="1"/>
          </p:cNvCxnSpPr>
          <p:nvPr/>
        </p:nvCxnSpPr>
        <p:spPr>
          <a:xfrm>
            <a:off x="5298863" y="877888"/>
            <a:ext cx="283500" cy="13038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45"/>
          <p:cNvCxnSpPr>
            <a:stCxn id="315" idx="3"/>
            <a:endCxn id="312" idx="1"/>
          </p:cNvCxnSpPr>
          <p:nvPr/>
        </p:nvCxnSpPr>
        <p:spPr>
          <a:xfrm flipH="1" rot="10800000">
            <a:off x="5292954" y="2181562"/>
            <a:ext cx="289500" cy="3285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45"/>
          <p:cNvCxnSpPr>
            <a:stCxn id="312" idx="3"/>
            <a:endCxn id="317" idx="1"/>
          </p:cNvCxnSpPr>
          <p:nvPr/>
        </p:nvCxnSpPr>
        <p:spPr>
          <a:xfrm>
            <a:off x="7332490" y="2181662"/>
            <a:ext cx="309300" cy="0"/>
          </a:xfrm>
          <a:prstGeom prst="straightConnector1">
            <a:avLst/>
          </a:prstGeom>
          <a:noFill/>
          <a:ln cap="flat" cmpd="sng" w="9525">
            <a:solidFill>
              <a:schemeClr val="dk2"/>
            </a:solidFill>
            <a:prstDash val="solid"/>
            <a:round/>
            <a:headEnd len="med" w="med" type="none"/>
            <a:tailEnd len="med" w="med" type="triangle"/>
          </a:ln>
        </p:spPr>
      </p:cxnSp>
      <p:sp>
        <p:nvSpPr>
          <p:cNvPr id="326" name="Google Shape;326;p45"/>
          <p:cNvSpPr txBox="1"/>
          <p:nvPr/>
        </p:nvSpPr>
        <p:spPr>
          <a:xfrm>
            <a:off x="278600" y="3075375"/>
            <a:ext cx="10716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Original Image</a:t>
            </a:r>
            <a:endParaRPr>
              <a:latin typeface="Lato"/>
              <a:ea typeface="Lato"/>
              <a:cs typeface="Lato"/>
              <a:sym typeface="Lato"/>
            </a:endParaRPr>
          </a:p>
        </p:txBody>
      </p:sp>
      <p:sp>
        <p:nvSpPr>
          <p:cNvPr id="327" name="Google Shape;327;p45"/>
          <p:cNvSpPr txBox="1"/>
          <p:nvPr/>
        </p:nvSpPr>
        <p:spPr>
          <a:xfrm>
            <a:off x="2068125" y="3107525"/>
            <a:ext cx="12537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Encrypted Image using Key</a:t>
            </a:r>
            <a:endParaRPr>
              <a:latin typeface="Lato"/>
              <a:ea typeface="Lato"/>
              <a:cs typeface="Lato"/>
              <a:sym typeface="Lato"/>
            </a:endParaRPr>
          </a:p>
        </p:txBody>
      </p:sp>
      <p:sp>
        <p:nvSpPr>
          <p:cNvPr id="328" name="Google Shape;328;p45"/>
          <p:cNvSpPr txBox="1"/>
          <p:nvPr/>
        </p:nvSpPr>
        <p:spPr>
          <a:xfrm>
            <a:off x="5786450" y="3182550"/>
            <a:ext cx="12537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Merged K Shares</a:t>
            </a:r>
            <a:endParaRPr>
              <a:latin typeface="Lato"/>
              <a:ea typeface="Lato"/>
              <a:cs typeface="Lato"/>
              <a:sym typeface="Lato"/>
            </a:endParaRPr>
          </a:p>
        </p:txBody>
      </p:sp>
      <p:sp>
        <p:nvSpPr>
          <p:cNvPr id="329" name="Google Shape;329;p45"/>
          <p:cNvSpPr txBox="1"/>
          <p:nvPr/>
        </p:nvSpPr>
        <p:spPr>
          <a:xfrm>
            <a:off x="7736675" y="3171825"/>
            <a:ext cx="13074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Final decrypted Image</a:t>
            </a:r>
            <a:endParaRPr>
              <a:latin typeface="Lato"/>
              <a:ea typeface="Lato"/>
              <a:cs typeface="Lato"/>
              <a:sym typeface="Lato"/>
            </a:endParaRPr>
          </a:p>
        </p:txBody>
      </p:sp>
      <p:sp>
        <p:nvSpPr>
          <p:cNvPr id="330" name="Google Shape;330;p45"/>
          <p:cNvSpPr txBox="1"/>
          <p:nvPr/>
        </p:nvSpPr>
        <p:spPr>
          <a:xfrm>
            <a:off x="4146763" y="1504825"/>
            <a:ext cx="8250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1st Share</a:t>
            </a:r>
            <a:endParaRPr sz="1100">
              <a:latin typeface="Lato"/>
              <a:ea typeface="Lato"/>
              <a:cs typeface="Lato"/>
              <a:sym typeface="Lato"/>
            </a:endParaRPr>
          </a:p>
        </p:txBody>
      </p:sp>
      <p:sp>
        <p:nvSpPr>
          <p:cNvPr id="331" name="Google Shape;331;p45"/>
          <p:cNvSpPr txBox="1"/>
          <p:nvPr/>
        </p:nvSpPr>
        <p:spPr>
          <a:xfrm>
            <a:off x="4136225" y="3136875"/>
            <a:ext cx="9411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2nd</a:t>
            </a:r>
            <a:r>
              <a:rPr lang="en" sz="1100">
                <a:latin typeface="Lato"/>
                <a:ea typeface="Lato"/>
                <a:cs typeface="Lato"/>
                <a:sym typeface="Lato"/>
              </a:rPr>
              <a:t> Share</a:t>
            </a:r>
            <a:endParaRPr sz="11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332" name="Google Shape;332;p45"/>
          <p:cNvSpPr txBox="1"/>
          <p:nvPr/>
        </p:nvSpPr>
        <p:spPr>
          <a:xfrm>
            <a:off x="4194275" y="4768925"/>
            <a:ext cx="8250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3rd Share</a:t>
            </a:r>
            <a:endParaRPr sz="11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 for Fingerprint Recognition</a:t>
            </a:r>
            <a:endParaRPr/>
          </a:p>
        </p:txBody>
      </p:sp>
      <p:sp>
        <p:nvSpPr>
          <p:cNvPr id="338" name="Google Shape;338;p46"/>
          <p:cNvSpPr txBox="1"/>
          <p:nvPr>
            <p:ph idx="1" type="body"/>
          </p:nvPr>
        </p:nvSpPr>
        <p:spPr>
          <a:xfrm>
            <a:off x="311700" y="1152475"/>
            <a:ext cx="4981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Binarization - The grayscale image is converted into Binary image (0,1), by applying some threshold parameter.</a:t>
            </a:r>
            <a:endParaRPr/>
          </a:p>
          <a:p>
            <a:pPr indent="0" lvl="0" marL="0" rtl="0" algn="l">
              <a:spcBef>
                <a:spcPts val="1600"/>
              </a:spcBef>
              <a:spcAft>
                <a:spcPts val="0"/>
              </a:spcAft>
              <a:buNone/>
            </a:pPr>
            <a:r>
              <a:rPr lang="en"/>
              <a:t>Block Filter- matrix of w*w pixels. Used for feature Extraction</a:t>
            </a:r>
            <a:endParaRPr/>
          </a:p>
          <a:p>
            <a:pPr indent="0" lvl="0" marL="0" rtl="0" algn="l">
              <a:spcBef>
                <a:spcPts val="1600"/>
              </a:spcBef>
              <a:spcAft>
                <a:spcPts val="1600"/>
              </a:spcAft>
              <a:buNone/>
            </a:pPr>
            <a:r>
              <a:rPr lang="en"/>
              <a:t>Ex-Median Filter,  gabor filter</a:t>
            </a:r>
            <a:endParaRPr/>
          </a:p>
        </p:txBody>
      </p:sp>
      <p:pic>
        <p:nvPicPr>
          <p:cNvPr id="339" name="Google Shape;339;p46"/>
          <p:cNvPicPr preferRelativeResize="0"/>
          <p:nvPr/>
        </p:nvPicPr>
        <p:blipFill>
          <a:blip r:embed="rId3">
            <a:alphaModFix/>
          </a:blip>
          <a:stretch>
            <a:fillRect/>
          </a:stretch>
        </p:blipFill>
        <p:spPr>
          <a:xfrm>
            <a:off x="6276775" y="1152475"/>
            <a:ext cx="2085139" cy="3785126"/>
          </a:xfrm>
          <a:prstGeom prst="rect">
            <a:avLst/>
          </a:prstGeom>
          <a:noFill/>
          <a:ln>
            <a:noFill/>
          </a:ln>
        </p:spPr>
      </p:pic>
      <p:pic>
        <p:nvPicPr>
          <p:cNvPr id="340" name="Google Shape;340;p46"/>
          <p:cNvPicPr preferRelativeResize="0"/>
          <p:nvPr/>
        </p:nvPicPr>
        <p:blipFill rotWithShape="1">
          <a:blip r:embed="rId4">
            <a:alphaModFix/>
          </a:blip>
          <a:srcRect b="32989" l="0" r="74559" t="0"/>
          <a:stretch/>
        </p:blipFill>
        <p:spPr>
          <a:xfrm>
            <a:off x="4394975" y="3142000"/>
            <a:ext cx="1124375" cy="1244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 for Fingerprint Recognition</a:t>
            </a:r>
            <a:endParaRPr/>
          </a:p>
          <a:p>
            <a:pPr indent="0" lvl="0" marL="0" rtl="0" algn="l">
              <a:spcBef>
                <a:spcPts val="0"/>
              </a:spcBef>
              <a:spcAft>
                <a:spcPts val="0"/>
              </a:spcAft>
              <a:buNone/>
            </a:pPr>
            <a:r>
              <a:t/>
            </a:r>
            <a:endParaRPr/>
          </a:p>
        </p:txBody>
      </p:sp>
      <p:sp>
        <p:nvSpPr>
          <p:cNvPr id="346" name="Google Shape;346;p47"/>
          <p:cNvSpPr txBox="1"/>
          <p:nvPr>
            <p:ph idx="1" type="body"/>
          </p:nvPr>
        </p:nvSpPr>
        <p:spPr>
          <a:xfrm>
            <a:off x="311700" y="1152475"/>
            <a:ext cx="6196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Minutiae Extraction- </a:t>
            </a:r>
            <a:r>
              <a:rPr lang="en" sz="1600"/>
              <a:t>M</a:t>
            </a:r>
            <a:r>
              <a:rPr lang="en" sz="1600"/>
              <a:t>inutiae are the ridge bifurcation or a ridge ending on a fingerprint. </a:t>
            </a:r>
            <a:endParaRPr sz="1600"/>
          </a:p>
          <a:p>
            <a:pPr indent="0" lvl="0" marL="0" rtl="0" algn="l">
              <a:lnSpc>
                <a:spcPct val="100000"/>
              </a:lnSpc>
              <a:spcBef>
                <a:spcPts val="0"/>
              </a:spcBef>
              <a:spcAft>
                <a:spcPts val="0"/>
              </a:spcAft>
              <a:buNone/>
            </a:pPr>
            <a:r>
              <a:rPr lang="en" sz="1500"/>
              <a:t>Ridge Filters and Bifurcation Filters are used.</a:t>
            </a:r>
            <a:endParaRPr sz="1500"/>
          </a:p>
          <a:p>
            <a:pPr indent="0" lvl="0" marL="0" rtl="0" algn="l">
              <a:lnSpc>
                <a:spcPct val="100000"/>
              </a:lnSpc>
              <a:spcBef>
                <a:spcPts val="0"/>
              </a:spcBef>
              <a:spcAft>
                <a:spcPts val="1600"/>
              </a:spcAft>
              <a:buNone/>
            </a:pPr>
            <a:r>
              <a:rPr lang="en" sz="1400"/>
              <a:t>Minutiae are extracted and matched with the source.</a:t>
            </a:r>
            <a:endParaRPr sz="1400"/>
          </a:p>
        </p:txBody>
      </p:sp>
      <p:pic>
        <p:nvPicPr>
          <p:cNvPr id="347" name="Google Shape;347;p47"/>
          <p:cNvPicPr preferRelativeResize="0"/>
          <p:nvPr/>
        </p:nvPicPr>
        <p:blipFill>
          <a:blip r:embed="rId3">
            <a:alphaModFix/>
          </a:blip>
          <a:stretch>
            <a:fillRect/>
          </a:stretch>
        </p:blipFill>
        <p:spPr>
          <a:xfrm>
            <a:off x="6747150" y="1152475"/>
            <a:ext cx="2085139" cy="3785126"/>
          </a:xfrm>
          <a:prstGeom prst="rect">
            <a:avLst/>
          </a:prstGeom>
          <a:noFill/>
          <a:ln>
            <a:noFill/>
          </a:ln>
        </p:spPr>
      </p:pic>
      <p:pic>
        <p:nvPicPr>
          <p:cNvPr descr="Figure 1 from FPGA-Based Acceleration of Fingerprint Minutiae Matching |  Semantic Scholar" id="348" name="Google Shape;348;p47"/>
          <p:cNvPicPr preferRelativeResize="0"/>
          <p:nvPr/>
        </p:nvPicPr>
        <p:blipFill>
          <a:blip r:embed="rId4">
            <a:alphaModFix/>
          </a:blip>
          <a:stretch>
            <a:fillRect/>
          </a:stretch>
        </p:blipFill>
        <p:spPr>
          <a:xfrm>
            <a:off x="3624650" y="2571750"/>
            <a:ext cx="2800850" cy="2103000"/>
          </a:xfrm>
          <a:prstGeom prst="rect">
            <a:avLst/>
          </a:prstGeom>
          <a:noFill/>
          <a:ln>
            <a:noFill/>
          </a:ln>
        </p:spPr>
      </p:pic>
      <p:pic>
        <p:nvPicPr>
          <p:cNvPr id="349" name="Google Shape;349;p47"/>
          <p:cNvPicPr preferRelativeResize="0"/>
          <p:nvPr/>
        </p:nvPicPr>
        <p:blipFill>
          <a:blip r:embed="rId5">
            <a:alphaModFix/>
          </a:blip>
          <a:stretch>
            <a:fillRect/>
          </a:stretch>
        </p:blipFill>
        <p:spPr>
          <a:xfrm>
            <a:off x="311688" y="2856475"/>
            <a:ext cx="3209925" cy="1533525"/>
          </a:xfrm>
          <a:prstGeom prst="rect">
            <a:avLst/>
          </a:prstGeom>
          <a:noFill/>
          <a:ln>
            <a:noFill/>
          </a:ln>
        </p:spPr>
      </p:pic>
      <p:sp>
        <p:nvSpPr>
          <p:cNvPr id="350" name="Google Shape;350;p47"/>
          <p:cNvSpPr/>
          <p:nvPr/>
        </p:nvSpPr>
        <p:spPr>
          <a:xfrm>
            <a:off x="482200" y="4082650"/>
            <a:ext cx="514200" cy="307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Minutiae Detection</a:t>
            </a:r>
            <a:endParaRPr/>
          </a:p>
        </p:txBody>
      </p:sp>
      <p:sp>
        <p:nvSpPr>
          <p:cNvPr id="356" name="Google Shape;35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7" name="Google Shape;357;p48"/>
          <p:cNvPicPr preferRelativeResize="0"/>
          <p:nvPr/>
        </p:nvPicPr>
        <p:blipFill>
          <a:blip r:embed="rId3">
            <a:alphaModFix/>
          </a:blip>
          <a:stretch>
            <a:fillRect/>
          </a:stretch>
        </p:blipFill>
        <p:spPr>
          <a:xfrm>
            <a:off x="1270400" y="1165225"/>
            <a:ext cx="6723451" cy="364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VC for Biometric Verification</a:t>
            </a:r>
            <a:endParaRPr/>
          </a:p>
        </p:txBody>
      </p:sp>
      <p:sp>
        <p:nvSpPr>
          <p:cNvPr id="363" name="Google Shape;363;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Biometric templates are stored in the centralized database. Attack on one database can leak all the data.</a:t>
            </a:r>
            <a:endParaRPr/>
          </a:p>
          <a:p>
            <a:pPr indent="0" lvl="0" marL="0" rtl="0" algn="l">
              <a:spcBef>
                <a:spcPts val="1600"/>
              </a:spcBef>
              <a:spcAft>
                <a:spcPts val="0"/>
              </a:spcAft>
              <a:buNone/>
            </a:pPr>
            <a:r>
              <a:rPr lang="en"/>
              <a:t>With VC  multiple shares of data are created, so attack on one database reveal no information.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Observations for Biometric Authentication</a:t>
            </a:r>
            <a:endParaRPr/>
          </a:p>
        </p:txBody>
      </p:sp>
      <p:sp>
        <p:nvSpPr>
          <p:cNvPr id="369" name="Google Shape;369;p50"/>
          <p:cNvSpPr txBox="1"/>
          <p:nvPr>
            <p:ph idx="1" type="body"/>
          </p:nvPr>
        </p:nvSpPr>
        <p:spPr>
          <a:xfrm>
            <a:off x="311700" y="1152475"/>
            <a:ext cx="865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(k,n) secret sharing Encryption and Decryption</a:t>
            </a:r>
            <a:endParaRPr/>
          </a:p>
          <a:p>
            <a:pPr indent="-304800" lvl="0" marL="457200" rtl="0" algn="l">
              <a:spcBef>
                <a:spcPts val="1600"/>
              </a:spcBef>
              <a:spcAft>
                <a:spcPts val="0"/>
              </a:spcAft>
              <a:buSzPts val="1200"/>
              <a:buChar char="●"/>
            </a:pPr>
            <a:r>
              <a:rPr lang="en" sz="1200"/>
              <a:t>When  Kd&lt;Ke , noise was observed in the image. (kd=K used at time of </a:t>
            </a:r>
            <a:r>
              <a:rPr lang="en" sz="1200"/>
              <a:t>decryption</a:t>
            </a:r>
            <a:r>
              <a:rPr lang="en" sz="1200"/>
              <a:t> , Ke=K specified at time of encryption)</a:t>
            </a:r>
            <a:endParaRPr sz="1200"/>
          </a:p>
          <a:p>
            <a:pPr indent="-304800" lvl="0" marL="457200" rtl="0" algn="l">
              <a:spcBef>
                <a:spcPts val="0"/>
              </a:spcBef>
              <a:spcAft>
                <a:spcPts val="0"/>
              </a:spcAft>
              <a:buSzPts val="1200"/>
              <a:buChar char="●"/>
            </a:pPr>
            <a:r>
              <a:rPr lang="en" sz="1200"/>
              <a:t>As Ke-Kd increases, the noise in the decrypted image also increases.</a:t>
            </a:r>
            <a:endParaRPr sz="1200"/>
          </a:p>
          <a:p>
            <a:pPr indent="-304800" lvl="0" marL="457200" rtl="0" algn="l">
              <a:spcBef>
                <a:spcPts val="0"/>
              </a:spcBef>
              <a:spcAft>
                <a:spcPts val="0"/>
              </a:spcAft>
              <a:buSzPts val="1200"/>
              <a:buChar char="●"/>
            </a:pPr>
            <a:r>
              <a:rPr lang="en" sz="1200"/>
              <a:t>Fingerprint recognition was accurate when the difference between Ke-Kd was small. (i.e. in range of [0,2])</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rPr lang="en"/>
              <a:t>In Fingerprint Recognition </a:t>
            </a:r>
            <a:endParaRPr/>
          </a:p>
          <a:p>
            <a:pPr indent="-304800" lvl="0" marL="457200" rtl="0" algn="l">
              <a:spcBef>
                <a:spcPts val="1600"/>
              </a:spcBef>
              <a:spcAft>
                <a:spcPts val="0"/>
              </a:spcAft>
              <a:buSzPts val="1200"/>
              <a:buChar char="●"/>
            </a:pPr>
            <a:r>
              <a:rPr lang="en" sz="1200"/>
              <a:t>The correct fingerprint had accuracy greater than .5,  was observed in almost all of the cases.</a:t>
            </a:r>
            <a:endParaRPr sz="1200"/>
          </a:p>
          <a:p>
            <a:pPr indent="-304800" lvl="0" marL="457200" rtl="0" algn="l">
              <a:spcBef>
                <a:spcPts val="0"/>
              </a:spcBef>
              <a:spcAft>
                <a:spcPts val="0"/>
              </a:spcAft>
              <a:buSzPts val="1200"/>
              <a:buChar char="●"/>
            </a:pPr>
            <a:r>
              <a:rPr lang="en" sz="1200"/>
              <a:t>The incorrect fingerprints in the dataset had accuracy in range of 0.2 -.35.</a:t>
            </a:r>
            <a:endParaRPr sz="1200"/>
          </a:p>
          <a:p>
            <a:pPr indent="-304800" lvl="0" marL="457200" rtl="0" algn="l">
              <a:spcBef>
                <a:spcPts val="0"/>
              </a:spcBef>
              <a:spcAft>
                <a:spcPts val="0"/>
              </a:spcAft>
              <a:buSzPts val="1200"/>
              <a:buChar char="●"/>
            </a:pPr>
            <a:r>
              <a:rPr lang="en" sz="1200"/>
              <a:t>When the correct fingerprint was not detected, it was either due to less intensity of image or fingerprint area was lesser than the original image.</a:t>
            </a:r>
            <a:endParaRPr sz="1200"/>
          </a:p>
          <a:p>
            <a:pPr indent="0" lvl="0" marL="457200" rtl="0" algn="l">
              <a:spcBef>
                <a:spcPts val="1600"/>
              </a:spcBef>
              <a:spcAft>
                <a:spcPts val="1600"/>
              </a:spcAft>
              <a:buNone/>
            </a:pPr>
            <a:r>
              <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t>Digital image copyright protection</a:t>
            </a:r>
            <a:endParaRPr/>
          </a:p>
        </p:txBody>
      </p:sp>
      <p:sp>
        <p:nvSpPr>
          <p:cNvPr id="375" name="Google Shape;375;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100">
                <a:solidFill>
                  <a:srgbClr val="000000"/>
                </a:solidFill>
              </a:rPr>
              <a:t>Reasons to use copyright protection schemes:-</a:t>
            </a:r>
            <a:endParaRPr b="1" sz="1100">
              <a:solidFill>
                <a:srgbClr val="000000"/>
              </a:solidFill>
            </a:endParaRPr>
          </a:p>
          <a:p>
            <a:pPr indent="-285750" lvl="0" marL="457200" rtl="0" algn="just">
              <a:lnSpc>
                <a:spcPct val="150000"/>
              </a:lnSpc>
              <a:spcBef>
                <a:spcPts val="0"/>
              </a:spcBef>
              <a:spcAft>
                <a:spcPts val="0"/>
              </a:spcAft>
              <a:buClr>
                <a:srgbClr val="000000"/>
              </a:buClr>
              <a:buSzPts val="900"/>
              <a:buFont typeface="Times New Roman"/>
              <a:buAutoNum type="arabicPeriod"/>
            </a:pPr>
            <a:r>
              <a:rPr b="1" lang="en" sz="900">
                <a:solidFill>
                  <a:srgbClr val="000000"/>
                </a:solidFill>
              </a:rPr>
              <a:t>Ownership assertion and copyright protection:- </a:t>
            </a:r>
            <a:r>
              <a:rPr lang="en" sz="900">
                <a:solidFill>
                  <a:srgbClr val="000000"/>
                </a:solidFill>
              </a:rPr>
              <a:t>owner should have a way to embed or attach some information to the content so as to establish ownership and to be able to resolve disputes, if necessary.</a:t>
            </a:r>
            <a:endParaRPr sz="900">
              <a:solidFill>
                <a:srgbClr val="000000"/>
              </a:solidFill>
            </a:endParaRPr>
          </a:p>
          <a:p>
            <a:pPr indent="-285750" lvl="0" marL="457200" rtl="0" algn="just">
              <a:lnSpc>
                <a:spcPct val="150000"/>
              </a:lnSpc>
              <a:spcBef>
                <a:spcPts val="0"/>
              </a:spcBef>
              <a:spcAft>
                <a:spcPts val="0"/>
              </a:spcAft>
              <a:buClr>
                <a:srgbClr val="000000"/>
              </a:buClr>
              <a:buSzPts val="900"/>
              <a:buFont typeface="Times New Roman"/>
              <a:buAutoNum type="arabicPeriod"/>
            </a:pPr>
            <a:r>
              <a:rPr b="1" lang="en" sz="900">
                <a:solidFill>
                  <a:srgbClr val="000000"/>
                </a:solidFill>
              </a:rPr>
              <a:t>Fingerprinting:- </a:t>
            </a:r>
            <a:r>
              <a:rPr lang="en" sz="900">
                <a:solidFill>
                  <a:srgbClr val="000000"/>
                </a:solidFill>
              </a:rPr>
              <a:t> To avoid unauthorised duplication and sharing of content owned by a private entity which is available publicly, an invisible can be attached with the content.</a:t>
            </a:r>
            <a:endParaRPr sz="900">
              <a:solidFill>
                <a:srgbClr val="000000"/>
              </a:solidFill>
            </a:endParaRPr>
          </a:p>
          <a:p>
            <a:pPr indent="-285750" lvl="0" marL="457200" marR="0" rtl="0" algn="just">
              <a:lnSpc>
                <a:spcPct val="150000"/>
              </a:lnSpc>
              <a:spcBef>
                <a:spcPts val="0"/>
              </a:spcBef>
              <a:spcAft>
                <a:spcPts val="0"/>
              </a:spcAft>
              <a:buClr>
                <a:srgbClr val="000000"/>
              </a:buClr>
              <a:buSzPts val="900"/>
              <a:buFont typeface="Times New Roman"/>
              <a:buAutoNum type="arabicPeriod"/>
            </a:pPr>
            <a:r>
              <a:rPr b="1" lang="en" sz="900">
                <a:solidFill>
                  <a:srgbClr val="000000"/>
                </a:solidFill>
              </a:rPr>
              <a:t>Hidden information:-</a:t>
            </a:r>
            <a:r>
              <a:rPr lang="en" sz="900">
                <a:solidFill>
                  <a:srgbClr val="000000"/>
                </a:solidFill>
              </a:rPr>
              <a:t> Some situations demand to embed hidden information like meta-data within the content itself.</a:t>
            </a:r>
            <a:endParaRPr sz="900">
              <a:solidFill>
                <a:srgbClr val="000000"/>
              </a:solidFill>
            </a:endParaRPr>
          </a:p>
          <a:p>
            <a:pPr indent="-285750" lvl="0" marL="457200" rtl="0" algn="just">
              <a:lnSpc>
                <a:spcPct val="150000"/>
              </a:lnSpc>
              <a:spcBef>
                <a:spcPts val="0"/>
              </a:spcBef>
              <a:spcAft>
                <a:spcPts val="0"/>
              </a:spcAft>
              <a:buClr>
                <a:srgbClr val="000000"/>
              </a:buClr>
              <a:buSzPts val="900"/>
              <a:buFont typeface="Times New Roman"/>
              <a:buAutoNum type="arabicPeriod"/>
            </a:pPr>
            <a:r>
              <a:rPr b="1" lang="en" sz="900">
                <a:solidFill>
                  <a:srgbClr val="000000"/>
                </a:solidFill>
              </a:rPr>
              <a:t>Authentication and integrity:- </a:t>
            </a:r>
            <a:r>
              <a:rPr lang="en" sz="900">
                <a:solidFill>
                  <a:srgbClr val="000000"/>
                </a:solidFill>
              </a:rPr>
              <a:t>Legal documents need to be verified if they were tampered or falsified. Digital signatures can be used for this purpose along with the current technology.</a:t>
            </a:r>
            <a:endParaRPr sz="900">
              <a:solidFill>
                <a:srgbClr val="000000"/>
              </a:solidFill>
            </a:endParaRPr>
          </a:p>
          <a:p>
            <a:pPr indent="0" lvl="0" marL="0" marR="0" rtl="0" algn="just">
              <a:lnSpc>
                <a:spcPct val="150000"/>
              </a:lnSpc>
              <a:spcBef>
                <a:spcPts val="0"/>
              </a:spcBef>
              <a:spcAft>
                <a:spcPts val="0"/>
              </a:spcAft>
              <a:buNone/>
            </a:pPr>
            <a:r>
              <a:rPr b="1" lang="en" sz="1100">
                <a:solidFill>
                  <a:srgbClr val="000000"/>
                </a:solidFill>
              </a:rPr>
              <a:t>Parties involved in this scheme:-</a:t>
            </a:r>
            <a:endParaRPr b="1" sz="1100">
              <a:solidFill>
                <a:srgbClr val="000000"/>
              </a:solidFill>
            </a:endParaRPr>
          </a:p>
          <a:p>
            <a:pPr indent="-285750" lvl="0" marL="457200" marR="0" rtl="0" algn="just">
              <a:lnSpc>
                <a:spcPct val="150000"/>
              </a:lnSpc>
              <a:spcBef>
                <a:spcPts val="0"/>
              </a:spcBef>
              <a:spcAft>
                <a:spcPts val="0"/>
              </a:spcAft>
              <a:buClr>
                <a:srgbClr val="000000"/>
              </a:buClr>
              <a:buSzPts val="900"/>
              <a:buAutoNum type="arabicPeriod"/>
            </a:pPr>
            <a:r>
              <a:rPr b="1" lang="en" sz="900">
                <a:solidFill>
                  <a:srgbClr val="000000"/>
                </a:solidFill>
              </a:rPr>
              <a:t>Content creators</a:t>
            </a:r>
            <a:endParaRPr b="1" sz="900">
              <a:solidFill>
                <a:srgbClr val="000000"/>
              </a:solidFill>
            </a:endParaRPr>
          </a:p>
          <a:p>
            <a:pPr indent="-285750" lvl="0" marL="457200" marR="0" rtl="0" algn="just">
              <a:lnSpc>
                <a:spcPct val="150000"/>
              </a:lnSpc>
              <a:spcBef>
                <a:spcPts val="0"/>
              </a:spcBef>
              <a:spcAft>
                <a:spcPts val="0"/>
              </a:spcAft>
              <a:buClr>
                <a:srgbClr val="000000"/>
              </a:buClr>
              <a:buSzPts val="900"/>
              <a:buAutoNum type="arabicPeriod"/>
            </a:pPr>
            <a:r>
              <a:rPr b="1" lang="en" sz="900">
                <a:solidFill>
                  <a:srgbClr val="000000"/>
                </a:solidFill>
              </a:rPr>
              <a:t>Content users</a:t>
            </a:r>
            <a:endParaRPr b="1" sz="900">
              <a:solidFill>
                <a:srgbClr val="000000"/>
              </a:solidFill>
            </a:endParaRPr>
          </a:p>
          <a:p>
            <a:pPr indent="-285750" lvl="0" marL="457200" marR="0" rtl="0" algn="just">
              <a:lnSpc>
                <a:spcPct val="150000"/>
              </a:lnSpc>
              <a:spcBef>
                <a:spcPts val="0"/>
              </a:spcBef>
              <a:spcAft>
                <a:spcPts val="0"/>
              </a:spcAft>
              <a:buClr>
                <a:srgbClr val="000000"/>
              </a:buClr>
              <a:buSzPts val="900"/>
              <a:buAutoNum type="arabicPeriod"/>
            </a:pPr>
            <a:r>
              <a:rPr b="1" lang="en" sz="900">
                <a:solidFill>
                  <a:srgbClr val="000000"/>
                </a:solidFill>
              </a:rPr>
              <a:t>Content providers</a:t>
            </a:r>
            <a:endParaRPr b="1" sz="900">
              <a:solidFill>
                <a:srgbClr val="000000"/>
              </a:solidFill>
            </a:endParaRPr>
          </a:p>
          <a:p>
            <a:pPr indent="-285750" lvl="0" marL="457200" marR="0" rtl="0" algn="just">
              <a:lnSpc>
                <a:spcPct val="150000"/>
              </a:lnSpc>
              <a:spcBef>
                <a:spcPts val="0"/>
              </a:spcBef>
              <a:spcAft>
                <a:spcPts val="0"/>
              </a:spcAft>
              <a:buClr>
                <a:srgbClr val="000000"/>
              </a:buClr>
              <a:buSzPts val="900"/>
              <a:buAutoNum type="arabicPeriod"/>
            </a:pPr>
            <a:r>
              <a:rPr b="1" lang="en" sz="900">
                <a:solidFill>
                  <a:srgbClr val="000000"/>
                </a:solidFill>
              </a:rPr>
              <a:t>Graphic software vendors</a:t>
            </a:r>
            <a:endParaRPr b="1" sz="900">
              <a:solidFill>
                <a:srgbClr val="000000"/>
              </a:solidFill>
            </a:endParaRPr>
          </a:p>
          <a:p>
            <a:pPr indent="-285750" lvl="0" marL="457200" marR="0" rtl="0" algn="just">
              <a:lnSpc>
                <a:spcPct val="150000"/>
              </a:lnSpc>
              <a:spcBef>
                <a:spcPts val="0"/>
              </a:spcBef>
              <a:spcAft>
                <a:spcPts val="0"/>
              </a:spcAft>
              <a:buClr>
                <a:srgbClr val="000000"/>
              </a:buClr>
              <a:buSzPts val="900"/>
              <a:buAutoNum type="arabicPeriod"/>
            </a:pPr>
            <a:r>
              <a:rPr b="1" lang="en" sz="900">
                <a:solidFill>
                  <a:srgbClr val="000000"/>
                </a:solidFill>
              </a:rPr>
              <a:t>Attackers</a:t>
            </a:r>
            <a:endParaRPr b="1" sz="900">
              <a:solidFill>
                <a:srgbClr val="000000"/>
              </a:solidFill>
            </a:endParaRPr>
          </a:p>
          <a:p>
            <a:pPr indent="-285750" lvl="0" marL="457200" marR="0" rtl="0" algn="just">
              <a:lnSpc>
                <a:spcPct val="150000"/>
              </a:lnSpc>
              <a:spcBef>
                <a:spcPts val="0"/>
              </a:spcBef>
              <a:spcAft>
                <a:spcPts val="0"/>
              </a:spcAft>
              <a:buClr>
                <a:srgbClr val="000000"/>
              </a:buClr>
              <a:buSzPts val="900"/>
              <a:buAutoNum type="arabicPeriod"/>
            </a:pPr>
            <a:r>
              <a:rPr b="1" lang="en" sz="900">
                <a:solidFill>
                  <a:srgbClr val="000000"/>
                </a:solidFill>
              </a:rPr>
              <a:t>Manufacturer of equipment</a:t>
            </a:r>
            <a:endParaRPr b="1" sz="900">
              <a:solidFill>
                <a:srgbClr val="000000"/>
              </a:solidFill>
            </a:endParaRPr>
          </a:p>
          <a:p>
            <a:pPr indent="0" lvl="0" marL="0" marR="0" rtl="0" algn="l">
              <a:lnSpc>
                <a:spcPct val="115000"/>
              </a:lnSpc>
              <a:spcBef>
                <a:spcPts val="0"/>
              </a:spcBef>
              <a:spcAft>
                <a:spcPts val="0"/>
              </a:spcAft>
              <a:buNone/>
            </a:pPr>
            <a:r>
              <a:t/>
            </a:r>
            <a:endParaRPr i="1"/>
          </a:p>
          <a:p>
            <a:pPr indent="0" lvl="0" marL="0" marR="0" rtl="0" algn="l">
              <a:lnSpc>
                <a:spcPct val="115000"/>
              </a:lnSpc>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Visual Cryptography Schemes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t>Digital image copyright protection</a:t>
            </a:r>
            <a:endParaRPr/>
          </a:p>
        </p:txBody>
      </p:sp>
      <p:sp>
        <p:nvSpPr>
          <p:cNvPr id="381" name="Google Shape;381;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1" lang="en"/>
              <a:t>“</a:t>
            </a:r>
            <a:r>
              <a:rPr i="1" lang="en" sz="1700"/>
              <a:t>Good artists imitate, great artists steal” ~ Picasso.</a:t>
            </a:r>
            <a:endParaRPr i="1" sz="1700"/>
          </a:p>
          <a:p>
            <a:pPr indent="0" lvl="0" marL="0" rtl="0" algn="just">
              <a:lnSpc>
                <a:spcPct val="150000"/>
              </a:lnSpc>
              <a:spcBef>
                <a:spcPts val="1600"/>
              </a:spcBef>
              <a:spcAft>
                <a:spcPts val="0"/>
              </a:spcAft>
              <a:buNone/>
            </a:pPr>
            <a:r>
              <a:t/>
            </a:r>
            <a:endParaRPr b="1" sz="1100">
              <a:solidFill>
                <a:srgbClr val="000000"/>
              </a:solidFill>
            </a:endParaRPr>
          </a:p>
          <a:p>
            <a:pPr indent="0" lvl="0" marL="0" marR="0" rtl="0" algn="l">
              <a:lnSpc>
                <a:spcPct val="115000"/>
              </a:lnSpc>
              <a:spcBef>
                <a:spcPts val="0"/>
              </a:spcBef>
              <a:spcAft>
                <a:spcPts val="0"/>
              </a:spcAft>
              <a:buNone/>
            </a:pPr>
            <a:r>
              <a:t/>
            </a:r>
            <a:endParaRPr i="1"/>
          </a:p>
          <a:p>
            <a:pPr indent="0" lvl="0" marL="0" marR="0" rtl="0" algn="l">
              <a:lnSpc>
                <a:spcPct val="115000"/>
              </a:lnSpc>
              <a:spcBef>
                <a:spcPts val="1600"/>
              </a:spcBef>
              <a:spcAft>
                <a:spcPts val="1600"/>
              </a:spcAft>
              <a:buNone/>
            </a:pPr>
            <a:r>
              <a:t/>
            </a:r>
            <a:endParaRPr/>
          </a:p>
        </p:txBody>
      </p:sp>
      <p:pic>
        <p:nvPicPr>
          <p:cNvPr id="382" name="Google Shape;382;p52"/>
          <p:cNvPicPr preferRelativeResize="0"/>
          <p:nvPr/>
        </p:nvPicPr>
        <p:blipFill>
          <a:blip r:embed="rId3">
            <a:alphaModFix/>
          </a:blip>
          <a:stretch>
            <a:fillRect/>
          </a:stretch>
        </p:blipFill>
        <p:spPr>
          <a:xfrm>
            <a:off x="577450" y="1564588"/>
            <a:ext cx="1311457" cy="1344662"/>
          </a:xfrm>
          <a:prstGeom prst="rect">
            <a:avLst/>
          </a:prstGeom>
          <a:noFill/>
          <a:ln>
            <a:noFill/>
          </a:ln>
        </p:spPr>
      </p:pic>
      <p:pic>
        <p:nvPicPr>
          <p:cNvPr id="383" name="Google Shape;383;p52"/>
          <p:cNvPicPr preferRelativeResize="0"/>
          <p:nvPr/>
        </p:nvPicPr>
        <p:blipFill>
          <a:blip r:embed="rId4">
            <a:alphaModFix/>
          </a:blip>
          <a:stretch>
            <a:fillRect/>
          </a:stretch>
        </p:blipFill>
        <p:spPr>
          <a:xfrm>
            <a:off x="2448225" y="1564600"/>
            <a:ext cx="1311450" cy="1344655"/>
          </a:xfrm>
          <a:prstGeom prst="rect">
            <a:avLst/>
          </a:prstGeom>
          <a:noFill/>
          <a:ln>
            <a:noFill/>
          </a:ln>
        </p:spPr>
      </p:pic>
      <p:pic>
        <p:nvPicPr>
          <p:cNvPr id="384" name="Google Shape;384;p52"/>
          <p:cNvPicPr preferRelativeResize="0"/>
          <p:nvPr/>
        </p:nvPicPr>
        <p:blipFill>
          <a:blip r:embed="rId5">
            <a:alphaModFix/>
          </a:blip>
          <a:stretch>
            <a:fillRect/>
          </a:stretch>
        </p:blipFill>
        <p:spPr>
          <a:xfrm>
            <a:off x="1654675" y="3231750"/>
            <a:ext cx="1311450" cy="1344655"/>
          </a:xfrm>
          <a:prstGeom prst="rect">
            <a:avLst/>
          </a:prstGeom>
          <a:noFill/>
          <a:ln>
            <a:noFill/>
          </a:ln>
        </p:spPr>
      </p:pic>
      <p:sp>
        <p:nvSpPr>
          <p:cNvPr id="385" name="Google Shape;385;p52"/>
          <p:cNvSpPr txBox="1"/>
          <p:nvPr/>
        </p:nvSpPr>
        <p:spPr>
          <a:xfrm>
            <a:off x="577450" y="2909250"/>
            <a:ext cx="34659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Lato"/>
                <a:ea typeface="Lato"/>
                <a:cs typeface="Lato"/>
                <a:sym typeface="Lato"/>
              </a:rPr>
              <a:t>Original Image	  		Watermark</a:t>
            </a:r>
            <a:endParaRPr b="1" sz="1100">
              <a:latin typeface="Lato"/>
              <a:ea typeface="Lato"/>
              <a:cs typeface="Lato"/>
              <a:sym typeface="Lato"/>
            </a:endParaRPr>
          </a:p>
        </p:txBody>
      </p:sp>
      <p:sp>
        <p:nvSpPr>
          <p:cNvPr id="386" name="Google Shape;386;p52"/>
          <p:cNvSpPr txBox="1"/>
          <p:nvPr/>
        </p:nvSpPr>
        <p:spPr>
          <a:xfrm>
            <a:off x="1285750" y="4653675"/>
            <a:ext cx="2049300" cy="2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Lato"/>
                <a:ea typeface="Lato"/>
                <a:cs typeface="Lato"/>
                <a:sym typeface="Lato"/>
              </a:rPr>
              <a:t>Watermarked Image</a:t>
            </a:r>
            <a:endParaRPr b="1" sz="1200">
              <a:latin typeface="Lato"/>
              <a:ea typeface="Lato"/>
              <a:cs typeface="Lato"/>
              <a:sym typeface="Lato"/>
            </a:endParaRPr>
          </a:p>
        </p:txBody>
      </p:sp>
      <p:pic>
        <p:nvPicPr>
          <p:cNvPr id="387" name="Google Shape;387;p52"/>
          <p:cNvPicPr preferRelativeResize="0"/>
          <p:nvPr/>
        </p:nvPicPr>
        <p:blipFill>
          <a:blip r:embed="rId6">
            <a:alphaModFix/>
          </a:blip>
          <a:stretch>
            <a:fillRect/>
          </a:stretch>
        </p:blipFill>
        <p:spPr>
          <a:xfrm>
            <a:off x="5239757" y="1017450"/>
            <a:ext cx="3600644" cy="39736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Insertion of watermark</a:t>
            </a:r>
            <a:endParaRPr/>
          </a:p>
        </p:txBody>
      </p:sp>
      <p:sp>
        <p:nvSpPr>
          <p:cNvPr id="393" name="Google Shape;393;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4623346" rtl="0" algn="just">
              <a:lnSpc>
                <a:spcPct val="150000"/>
              </a:lnSpc>
              <a:spcBef>
                <a:spcPts val="0"/>
              </a:spcBef>
              <a:spcAft>
                <a:spcPts val="0"/>
              </a:spcAft>
              <a:buNone/>
            </a:pPr>
            <a:r>
              <a:rPr lang="en" sz="1200"/>
              <a:t>For simplicity we assume watermark to be an image itself which is a function of parameters like user’s identity, user’s private key, etc. The watermark insertion step combines the watermark with the original image using pixel-by-pixel sum for the simplest case. Depending on the use and type of watermark other combining techniques can be used.</a:t>
            </a:r>
            <a:endParaRPr/>
          </a:p>
        </p:txBody>
      </p:sp>
      <p:pic>
        <p:nvPicPr>
          <p:cNvPr id="394" name="Google Shape;394;p53"/>
          <p:cNvPicPr preferRelativeResize="0"/>
          <p:nvPr/>
        </p:nvPicPr>
        <p:blipFill rotWithShape="1">
          <a:blip r:embed="rId3">
            <a:alphaModFix/>
          </a:blip>
          <a:srcRect b="0" l="0" r="0" t="10482"/>
          <a:stretch/>
        </p:blipFill>
        <p:spPr>
          <a:xfrm>
            <a:off x="4239375" y="1017450"/>
            <a:ext cx="4592925" cy="2830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and Detection</a:t>
            </a:r>
            <a:endParaRPr/>
          </a:p>
        </p:txBody>
      </p:sp>
      <p:sp>
        <p:nvSpPr>
          <p:cNvPr id="400" name="Google Shape;400;p54"/>
          <p:cNvSpPr txBox="1"/>
          <p:nvPr>
            <p:ph idx="1" type="body"/>
          </p:nvPr>
        </p:nvSpPr>
        <p:spPr>
          <a:xfrm>
            <a:off x="311700" y="1152475"/>
            <a:ext cx="8520600" cy="3679500"/>
          </a:xfrm>
          <a:prstGeom prst="rect">
            <a:avLst/>
          </a:prstGeom>
        </p:spPr>
        <p:txBody>
          <a:bodyPr anchorCtr="0" anchor="t" bIns="91425" lIns="91425" spcFirstLastPara="1" rIns="2601175" wrap="square" tIns="91425">
            <a:noAutofit/>
          </a:bodyPr>
          <a:lstStyle/>
          <a:p>
            <a:pPr indent="0" lvl="0" marL="0" marR="0" rtl="0" algn="l">
              <a:spcBef>
                <a:spcPts val="0"/>
              </a:spcBef>
              <a:spcAft>
                <a:spcPts val="0"/>
              </a:spcAft>
              <a:buNone/>
            </a:pPr>
            <a:r>
              <a:rPr lang="en" sz="1200"/>
              <a:t>The extraction algorithm requires a user key to separate the watermark from the image. Watermark detection also requires that the ID be presented at times. ID can also be one of the parameters while embedding the watermark. This algorithm checks whether there is enough correlation between the input ID and image, returning a value of yes/no depending on the threshold set. </a:t>
            </a:r>
            <a:endParaRPr sz="1200"/>
          </a:p>
          <a:p>
            <a:pPr indent="0" lvl="0" marL="0" marR="0" rtl="0" algn="l">
              <a:spcBef>
                <a:spcPts val="1600"/>
              </a:spcBef>
              <a:spcAft>
                <a:spcPts val="0"/>
              </a:spcAft>
              <a:buNone/>
            </a:pPr>
            <a:r>
              <a:rPr lang="en" sz="1200"/>
              <a:t>Watermarking techniques like this require a user key which are classified as public or private key. For this a secure transmission channel is also needed for the exchange of keys.</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01" name="Google Shape;401;p54"/>
          <p:cNvPicPr preferRelativeResize="0"/>
          <p:nvPr/>
        </p:nvPicPr>
        <p:blipFill rotWithShape="1">
          <a:blip r:embed="rId3">
            <a:alphaModFix/>
          </a:blip>
          <a:srcRect b="0" l="15708" r="13374" t="0"/>
          <a:stretch/>
        </p:blipFill>
        <p:spPr>
          <a:xfrm>
            <a:off x="6712626" y="2928725"/>
            <a:ext cx="2119675" cy="2047320"/>
          </a:xfrm>
          <a:prstGeom prst="rect">
            <a:avLst/>
          </a:prstGeom>
          <a:noFill/>
          <a:ln>
            <a:noFill/>
          </a:ln>
        </p:spPr>
      </p:pic>
      <p:pic>
        <p:nvPicPr>
          <p:cNvPr id="402" name="Google Shape;402;p54"/>
          <p:cNvPicPr preferRelativeResize="0"/>
          <p:nvPr/>
        </p:nvPicPr>
        <p:blipFill>
          <a:blip r:embed="rId4">
            <a:alphaModFix/>
          </a:blip>
          <a:stretch>
            <a:fillRect/>
          </a:stretch>
        </p:blipFill>
        <p:spPr>
          <a:xfrm>
            <a:off x="6712625" y="809050"/>
            <a:ext cx="2119675" cy="2119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Known Limitations and vulnerability</a:t>
            </a:r>
            <a:endParaRPr/>
          </a:p>
        </p:txBody>
      </p:sp>
      <p:sp>
        <p:nvSpPr>
          <p:cNvPr id="408" name="Google Shape;408;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Watermarking technique is not quite old and it’s commercial use started just some years back. Since this is not mature technology, the required infrastructure and protocols are almost non-existent.</a:t>
            </a:r>
            <a:endParaRPr sz="1200"/>
          </a:p>
          <a:p>
            <a:pPr indent="0" lvl="0" marL="0" rtl="0" algn="l">
              <a:spcBef>
                <a:spcPts val="1600"/>
              </a:spcBef>
              <a:spcAft>
                <a:spcPts val="0"/>
              </a:spcAft>
              <a:buNone/>
            </a:pPr>
            <a:r>
              <a:rPr lang="en" sz="1200"/>
              <a:t>Watermark robustness can be attacked both technically and non-technically.</a:t>
            </a:r>
            <a:endParaRPr sz="1200"/>
          </a:p>
          <a:p>
            <a:pPr indent="0" lvl="0" marL="0" rtl="0" algn="l">
              <a:spcBef>
                <a:spcPts val="1600"/>
              </a:spcBef>
              <a:spcAft>
                <a:spcPts val="0"/>
              </a:spcAft>
              <a:buNone/>
            </a:pPr>
            <a:r>
              <a:rPr lang="en" sz="1200"/>
              <a:t>These attacks include:</a:t>
            </a:r>
            <a:endParaRPr sz="1200"/>
          </a:p>
          <a:p>
            <a:pPr indent="-304800" lvl="0" marL="457200" rtl="0" algn="l">
              <a:spcBef>
                <a:spcPts val="1600"/>
              </a:spcBef>
              <a:spcAft>
                <a:spcPts val="0"/>
              </a:spcAft>
              <a:buSzPts val="1200"/>
              <a:buChar char="●"/>
            </a:pPr>
            <a:r>
              <a:rPr lang="en" sz="1200"/>
              <a:t>Robustness attack</a:t>
            </a:r>
            <a:endParaRPr sz="1200"/>
          </a:p>
          <a:p>
            <a:pPr indent="-304800" lvl="0" marL="457200" rtl="0" algn="l">
              <a:spcBef>
                <a:spcPts val="0"/>
              </a:spcBef>
              <a:spcAft>
                <a:spcPts val="0"/>
              </a:spcAft>
              <a:buSzPts val="1200"/>
              <a:buChar char="●"/>
            </a:pPr>
            <a:r>
              <a:rPr lang="en" sz="1200"/>
              <a:t>Analytic attack</a:t>
            </a:r>
            <a:endParaRPr sz="1200"/>
          </a:p>
          <a:p>
            <a:pPr indent="-304800" lvl="0" marL="457200" rtl="0" algn="l">
              <a:spcBef>
                <a:spcPts val="0"/>
              </a:spcBef>
              <a:spcAft>
                <a:spcPts val="0"/>
              </a:spcAft>
              <a:buSzPts val="1200"/>
              <a:buChar char="●"/>
            </a:pPr>
            <a:r>
              <a:rPr lang="en" sz="1200"/>
              <a:t>Presentation attack </a:t>
            </a:r>
            <a:endParaRPr sz="1200"/>
          </a:p>
          <a:p>
            <a:pPr indent="-304800" lvl="0" marL="457200" rtl="0" algn="l">
              <a:spcBef>
                <a:spcPts val="0"/>
              </a:spcBef>
              <a:spcAft>
                <a:spcPts val="0"/>
              </a:spcAft>
              <a:buSzPts val="1200"/>
              <a:buChar char="●"/>
            </a:pPr>
            <a:r>
              <a:rPr lang="en" sz="1200"/>
              <a:t>Interpretation attack</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Differences between VC and Non-VC</a:t>
            </a:r>
            <a:endParaRPr/>
          </a:p>
        </p:txBody>
      </p:sp>
      <p:sp>
        <p:nvSpPr>
          <p:cNvPr id="414" name="Google Shape;414;p5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Non-Visual Cryptography</a:t>
            </a:r>
            <a:endParaRPr/>
          </a:p>
          <a:p>
            <a:pPr indent="-317500" lvl="0" marL="457200" rtl="0" algn="l">
              <a:spcBef>
                <a:spcPts val="1600"/>
              </a:spcBef>
              <a:spcAft>
                <a:spcPts val="0"/>
              </a:spcAft>
              <a:buSzPts val="1400"/>
              <a:buChar char="●"/>
            </a:pPr>
            <a:r>
              <a:rPr lang="en"/>
              <a:t>Used for secure communication between two parties</a:t>
            </a:r>
            <a:endParaRPr/>
          </a:p>
          <a:p>
            <a:pPr indent="0" lvl="0" marL="457200" rtl="0" algn="l">
              <a:spcBef>
                <a:spcPts val="1600"/>
              </a:spcBef>
              <a:spcAft>
                <a:spcPts val="0"/>
              </a:spcAft>
              <a:buNone/>
            </a:pPr>
            <a:r>
              <a:t/>
            </a:r>
            <a:endParaRPr/>
          </a:p>
          <a:p>
            <a:pPr indent="-317500" lvl="0" marL="457200" rtl="0" algn="l">
              <a:spcBef>
                <a:spcPts val="0"/>
              </a:spcBef>
              <a:spcAft>
                <a:spcPts val="0"/>
              </a:spcAft>
              <a:buSzPts val="1400"/>
              <a:buChar char="●"/>
            </a:pPr>
            <a:r>
              <a:rPr lang="en"/>
              <a:t>Specific Decryption Algorithms are used for obtaining the final image.</a:t>
            </a:r>
            <a:endParaRPr/>
          </a:p>
          <a:p>
            <a:pPr indent="-317500" lvl="0" marL="457200" rtl="0" algn="l">
              <a:spcBef>
                <a:spcPts val="0"/>
              </a:spcBef>
              <a:spcAft>
                <a:spcPts val="0"/>
              </a:spcAft>
              <a:buSzPts val="1400"/>
              <a:buChar char="●"/>
            </a:pPr>
            <a:r>
              <a:rPr lang="en"/>
              <a:t>The size of the File remains same.</a:t>
            </a:r>
            <a:endParaRPr/>
          </a:p>
          <a:p>
            <a:pPr indent="-317500" lvl="0" marL="457200" rtl="0" algn="l">
              <a:spcBef>
                <a:spcPts val="0"/>
              </a:spcBef>
              <a:spcAft>
                <a:spcPts val="0"/>
              </a:spcAft>
              <a:buSzPts val="1400"/>
              <a:buChar char="●"/>
            </a:pPr>
            <a:r>
              <a:rPr lang="en"/>
              <a:t>Usability is Universal (i.e Can be used for any kind of file/data)</a:t>
            </a:r>
            <a:endParaRPr/>
          </a:p>
        </p:txBody>
      </p:sp>
      <p:sp>
        <p:nvSpPr>
          <p:cNvPr id="415" name="Google Shape;415;p5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Cryptography</a:t>
            </a:r>
            <a:endParaRPr/>
          </a:p>
          <a:p>
            <a:pPr indent="-317500" lvl="0" marL="457200" rtl="0" algn="l">
              <a:spcBef>
                <a:spcPts val="1600"/>
              </a:spcBef>
              <a:spcAft>
                <a:spcPts val="0"/>
              </a:spcAft>
              <a:buSzPts val="1400"/>
              <a:buChar char="●"/>
            </a:pPr>
            <a:r>
              <a:rPr lang="en"/>
              <a:t>Used for secure storage of data and verification. Can also be used to increase security of Non-Visual cryptography schemes</a:t>
            </a:r>
            <a:endParaRPr/>
          </a:p>
          <a:p>
            <a:pPr indent="-317500" lvl="0" marL="457200" rtl="0" algn="l">
              <a:spcBef>
                <a:spcPts val="0"/>
              </a:spcBef>
              <a:spcAft>
                <a:spcPts val="0"/>
              </a:spcAft>
              <a:buSzPts val="1400"/>
              <a:buChar char="●"/>
            </a:pPr>
            <a:r>
              <a:rPr lang="en"/>
              <a:t>Decryption can be done by human eye by overlaying the shares.</a:t>
            </a:r>
            <a:endParaRPr/>
          </a:p>
          <a:p>
            <a:pPr indent="-317500" lvl="0" marL="457200" rtl="0" algn="l">
              <a:spcBef>
                <a:spcPts val="0"/>
              </a:spcBef>
              <a:spcAft>
                <a:spcPts val="0"/>
              </a:spcAft>
              <a:buSzPts val="1400"/>
              <a:buChar char="●"/>
            </a:pPr>
            <a:r>
              <a:rPr lang="en"/>
              <a:t>The file size is expanded multiple times, depending on the value of N and the scheme.</a:t>
            </a:r>
            <a:endParaRPr/>
          </a:p>
          <a:p>
            <a:pPr indent="-317500" lvl="0" marL="457200" rtl="0" algn="l">
              <a:spcBef>
                <a:spcPts val="0"/>
              </a:spcBef>
              <a:spcAft>
                <a:spcPts val="0"/>
              </a:spcAft>
              <a:buSzPts val="1400"/>
              <a:buChar char="●"/>
            </a:pPr>
            <a:r>
              <a:rPr lang="en"/>
              <a:t>Can be only used for raster files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ph type="title"/>
          </p:nvPr>
        </p:nvSpPr>
        <p:spPr>
          <a:xfrm>
            <a:off x="311700" y="1233100"/>
            <a:ext cx="8520600" cy="161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21" name="Google Shape;421;p57"/>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Queries?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for black and white images</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5" name="Google Shape;85;p17"/>
          <p:cNvPicPr preferRelativeResize="0"/>
          <p:nvPr/>
        </p:nvPicPr>
        <p:blipFill>
          <a:blip r:embed="rId3">
            <a:alphaModFix/>
          </a:blip>
          <a:stretch>
            <a:fillRect/>
          </a:stretch>
        </p:blipFill>
        <p:spPr>
          <a:xfrm>
            <a:off x="1880138" y="1565125"/>
            <a:ext cx="5383725" cy="2591100"/>
          </a:xfrm>
          <a:prstGeom prst="rect">
            <a:avLst/>
          </a:prstGeom>
          <a:noFill/>
          <a:ln>
            <a:noFill/>
          </a:ln>
        </p:spPr>
      </p:pic>
      <p:sp>
        <p:nvSpPr>
          <p:cNvPr id="86" name="Google Shape;86;p17"/>
          <p:cNvSpPr txBox="1"/>
          <p:nvPr/>
        </p:nvSpPr>
        <p:spPr>
          <a:xfrm>
            <a:off x="1911350" y="4213375"/>
            <a:ext cx="24849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Greyscale</a:t>
            </a:r>
            <a:endParaRPr>
              <a:latin typeface="Lato"/>
              <a:ea typeface="Lato"/>
              <a:cs typeface="Lato"/>
              <a:sym typeface="Lato"/>
            </a:endParaRPr>
          </a:p>
        </p:txBody>
      </p:sp>
      <p:sp>
        <p:nvSpPr>
          <p:cNvPr id="87" name="Google Shape;87;p17"/>
          <p:cNvSpPr txBox="1"/>
          <p:nvPr/>
        </p:nvSpPr>
        <p:spPr>
          <a:xfrm>
            <a:off x="4741725" y="4213375"/>
            <a:ext cx="2484900" cy="2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Black and White</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N) secret sharing scheme</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Shamir’s secret sharing scheme:</a:t>
            </a:r>
            <a:endParaRPr/>
          </a:p>
          <a:p>
            <a:pPr indent="-342900" lvl="0" marL="457200" rtl="0" algn="just">
              <a:spcBef>
                <a:spcPts val="1000"/>
              </a:spcBef>
              <a:spcAft>
                <a:spcPts val="0"/>
              </a:spcAft>
              <a:buSzPts val="1800"/>
              <a:buChar char="●"/>
            </a:pPr>
            <a:r>
              <a:rPr lang="en"/>
              <a:t>A secret S is split into N unique parts called “shares”</a:t>
            </a:r>
            <a:endParaRPr/>
          </a:p>
          <a:p>
            <a:pPr indent="-342900" lvl="0" marL="457200" rtl="0" algn="just">
              <a:spcBef>
                <a:spcPts val="1000"/>
              </a:spcBef>
              <a:spcAft>
                <a:spcPts val="0"/>
              </a:spcAft>
              <a:buSzPts val="1800"/>
              <a:buChar char="●"/>
            </a:pPr>
            <a:r>
              <a:rPr lang="en"/>
              <a:t>Two basic rules are followed:</a:t>
            </a:r>
            <a:endParaRPr/>
          </a:p>
          <a:p>
            <a:pPr indent="-317500" lvl="1" marL="914400" rtl="0" algn="just">
              <a:spcBef>
                <a:spcPts val="1000"/>
              </a:spcBef>
              <a:spcAft>
                <a:spcPts val="0"/>
              </a:spcAft>
              <a:buSzPts val="1400"/>
              <a:buChar char="○"/>
            </a:pPr>
            <a:r>
              <a:rPr lang="en"/>
              <a:t>The complete secret S can be reconstructed from any K out of the N different shares</a:t>
            </a:r>
            <a:endParaRPr/>
          </a:p>
          <a:p>
            <a:pPr indent="-317500" lvl="1" marL="914400" rtl="0" algn="just">
              <a:spcBef>
                <a:spcPts val="1000"/>
              </a:spcBef>
              <a:spcAft>
                <a:spcPts val="0"/>
              </a:spcAft>
              <a:buSzPts val="1400"/>
              <a:buChar char="○"/>
            </a:pPr>
            <a:r>
              <a:rPr lang="en"/>
              <a:t>Knowledge of (K - 1) shares of the secret</a:t>
            </a:r>
            <a:r>
              <a:rPr lang="en"/>
              <a:t> (or less)</a:t>
            </a:r>
            <a:r>
              <a:rPr lang="en"/>
              <a:t> provides no indication towards S and leaves the secret completely undetermined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2) secret sharing technique</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Each pixel of original secret is looked at and worked upon individually</a:t>
            </a:r>
            <a:endParaRPr/>
          </a:p>
          <a:p>
            <a:pPr indent="-342900" lvl="0" marL="457200" rtl="0" algn="just">
              <a:spcBef>
                <a:spcPts val="0"/>
              </a:spcBef>
              <a:spcAft>
                <a:spcPts val="0"/>
              </a:spcAft>
              <a:buSzPts val="1800"/>
              <a:buChar char="●"/>
            </a:pPr>
            <a:r>
              <a:rPr lang="en"/>
              <a:t>The pixel is broken up into different </a:t>
            </a:r>
            <a:r>
              <a:rPr lang="en"/>
              <a:t>sub pixels</a:t>
            </a:r>
            <a:r>
              <a:rPr lang="en"/>
              <a:t> and coloured based on the original colour</a:t>
            </a:r>
            <a:endParaRPr/>
          </a:p>
          <a:p>
            <a:pPr indent="-342900" lvl="0" marL="457200" rtl="0" algn="just">
              <a:spcBef>
                <a:spcPts val="0"/>
              </a:spcBef>
              <a:spcAft>
                <a:spcPts val="0"/>
              </a:spcAft>
              <a:buSzPts val="1800"/>
              <a:buChar char="●"/>
            </a:pPr>
            <a:r>
              <a:rPr lang="en"/>
              <a:t>There are different ways of splitting up a pixel:</a:t>
            </a:r>
            <a:endParaRPr/>
          </a:p>
          <a:p>
            <a:pPr indent="-317500" lvl="1" marL="914400" rtl="0" algn="just">
              <a:spcBef>
                <a:spcPts val="0"/>
              </a:spcBef>
              <a:spcAft>
                <a:spcPts val="0"/>
              </a:spcAft>
              <a:buSzPts val="1400"/>
              <a:buChar char="○"/>
            </a:pPr>
            <a:r>
              <a:rPr lang="en"/>
              <a:t>Into x = 2 subpixels:							(aspect ratio changes)</a:t>
            </a:r>
            <a:endParaRPr/>
          </a:p>
          <a:p>
            <a:pPr indent="0" lvl="0" marL="0" rtl="0" algn="just">
              <a:lnSpc>
                <a:spcPct val="100000"/>
              </a:lnSpc>
              <a:spcBef>
                <a:spcPts val="1600"/>
              </a:spcBef>
              <a:spcAft>
                <a:spcPts val="0"/>
              </a:spcAft>
              <a:buNone/>
            </a:pPr>
            <a:r>
              <a:t/>
            </a:r>
            <a:endParaRPr sz="400"/>
          </a:p>
          <a:p>
            <a:pPr indent="-317500" lvl="1" marL="914400" rtl="0" algn="just">
              <a:spcBef>
                <a:spcPts val="1600"/>
              </a:spcBef>
              <a:spcAft>
                <a:spcPts val="0"/>
              </a:spcAft>
              <a:buSzPts val="1400"/>
              <a:buChar char="○"/>
            </a:pPr>
            <a:r>
              <a:rPr lang="en"/>
              <a:t>Into x = 4 subpixels: </a:t>
            </a:r>
            <a:endParaRPr/>
          </a:p>
          <a:p>
            <a:pPr indent="0" lvl="0" marL="0" rtl="0" algn="just">
              <a:lnSpc>
                <a:spcPct val="100000"/>
              </a:lnSpc>
              <a:spcBef>
                <a:spcPts val="1600"/>
              </a:spcBef>
              <a:spcAft>
                <a:spcPts val="0"/>
              </a:spcAft>
              <a:buNone/>
            </a:pPr>
            <a:r>
              <a:t/>
            </a:r>
            <a:endParaRPr sz="400"/>
          </a:p>
          <a:p>
            <a:pPr indent="-317500" lvl="1" marL="914400" rtl="0" algn="just">
              <a:spcBef>
                <a:spcPts val="1600"/>
              </a:spcBef>
              <a:spcAft>
                <a:spcPts val="0"/>
              </a:spcAft>
              <a:buSzPts val="1400"/>
              <a:buChar char="○"/>
            </a:pPr>
            <a:r>
              <a:rPr lang="en"/>
              <a:t>Into x = 9 subpixels: </a:t>
            </a:r>
            <a:endParaRPr/>
          </a:p>
          <a:p>
            <a:pPr indent="0" lvl="0" marL="914400" rtl="0" algn="just">
              <a:spcBef>
                <a:spcPts val="1600"/>
              </a:spcBef>
              <a:spcAft>
                <a:spcPts val="0"/>
              </a:spcAft>
              <a:buNone/>
            </a:pPr>
            <a:r>
              <a:t/>
            </a:r>
            <a:endParaRPr sz="400"/>
          </a:p>
          <a:p>
            <a:pPr indent="0" lvl="0" marL="914400" rtl="0" algn="just">
              <a:spcBef>
                <a:spcPts val="1600"/>
              </a:spcBef>
              <a:spcAft>
                <a:spcPts val="1600"/>
              </a:spcAft>
              <a:buNone/>
            </a:pPr>
            <a:r>
              <a:rPr lang="en" sz="1400"/>
              <a:t>...etc.</a:t>
            </a:r>
            <a:endParaRPr/>
          </a:p>
        </p:txBody>
      </p:sp>
      <p:pic>
        <p:nvPicPr>
          <p:cNvPr id="100" name="Google Shape;100;p19"/>
          <p:cNvPicPr preferRelativeResize="0"/>
          <p:nvPr/>
        </p:nvPicPr>
        <p:blipFill>
          <a:blip r:embed="rId3">
            <a:alphaModFix/>
          </a:blip>
          <a:stretch>
            <a:fillRect/>
          </a:stretch>
        </p:blipFill>
        <p:spPr>
          <a:xfrm>
            <a:off x="3424225" y="2532050"/>
            <a:ext cx="1772650" cy="507525"/>
          </a:xfrm>
          <a:prstGeom prst="rect">
            <a:avLst/>
          </a:prstGeom>
          <a:noFill/>
          <a:ln>
            <a:noFill/>
          </a:ln>
        </p:spPr>
      </p:pic>
      <p:pic>
        <p:nvPicPr>
          <p:cNvPr id="101" name="Google Shape;101;p19"/>
          <p:cNvPicPr preferRelativeResize="0"/>
          <p:nvPr/>
        </p:nvPicPr>
        <p:blipFill>
          <a:blip r:embed="rId4">
            <a:alphaModFix/>
          </a:blip>
          <a:stretch>
            <a:fillRect/>
          </a:stretch>
        </p:blipFill>
        <p:spPr>
          <a:xfrm>
            <a:off x="3424225" y="3195550"/>
            <a:ext cx="1772650" cy="722410"/>
          </a:xfrm>
          <a:prstGeom prst="rect">
            <a:avLst/>
          </a:prstGeom>
          <a:noFill/>
          <a:ln>
            <a:noFill/>
          </a:ln>
        </p:spPr>
      </p:pic>
      <p:pic>
        <p:nvPicPr>
          <p:cNvPr id="102" name="Google Shape;102;p19"/>
          <p:cNvPicPr preferRelativeResize="0"/>
          <p:nvPr/>
        </p:nvPicPr>
        <p:blipFill>
          <a:blip r:embed="rId5">
            <a:alphaModFix/>
          </a:blip>
          <a:stretch>
            <a:fillRect/>
          </a:stretch>
        </p:blipFill>
        <p:spPr>
          <a:xfrm>
            <a:off x="3424225" y="4073937"/>
            <a:ext cx="1772650" cy="7565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2) secret sharing technique - splitting</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Black pixel:</a:t>
            </a:r>
            <a:endParaRPr/>
          </a:p>
          <a:p>
            <a:pPr indent="0" lvl="0" marL="457200" rtl="0" algn="l">
              <a:spcBef>
                <a:spcPts val="1600"/>
              </a:spcBef>
              <a:spcAft>
                <a:spcPts val="1600"/>
              </a:spcAft>
              <a:buNone/>
            </a:pPr>
            <a:r>
              <a:rPr lang="en" sz="1300"/>
              <a:t>(4 subpixel case)</a:t>
            </a:r>
            <a:endParaRPr sz="1300"/>
          </a:p>
        </p:txBody>
      </p:sp>
      <p:pic>
        <p:nvPicPr>
          <p:cNvPr id="109" name="Google Shape;109;p20"/>
          <p:cNvPicPr preferRelativeResize="0"/>
          <p:nvPr/>
        </p:nvPicPr>
        <p:blipFill>
          <a:blip r:embed="rId3">
            <a:alphaModFix/>
          </a:blip>
          <a:stretch>
            <a:fillRect/>
          </a:stretch>
        </p:blipFill>
        <p:spPr>
          <a:xfrm>
            <a:off x="3837050" y="1250800"/>
            <a:ext cx="4197900" cy="3666975"/>
          </a:xfrm>
          <a:prstGeom prst="rect">
            <a:avLst/>
          </a:prstGeom>
          <a:noFill/>
          <a:ln>
            <a:noFill/>
          </a:ln>
        </p:spPr>
      </p:pic>
      <p:pic>
        <p:nvPicPr>
          <p:cNvPr id="110" name="Google Shape;110;p20"/>
          <p:cNvPicPr preferRelativeResize="0"/>
          <p:nvPr/>
        </p:nvPicPr>
        <p:blipFill>
          <a:blip r:embed="rId4">
            <a:alphaModFix/>
          </a:blip>
          <a:stretch>
            <a:fillRect/>
          </a:stretch>
        </p:blipFill>
        <p:spPr>
          <a:xfrm>
            <a:off x="1341670" y="2774000"/>
            <a:ext cx="1534400" cy="910150"/>
          </a:xfrm>
          <a:prstGeom prst="rect">
            <a:avLst/>
          </a:prstGeom>
          <a:noFill/>
          <a:ln>
            <a:noFill/>
          </a:ln>
        </p:spPr>
      </p:pic>
      <p:cxnSp>
        <p:nvCxnSpPr>
          <p:cNvPr id="111" name="Google Shape;111;p20"/>
          <p:cNvCxnSpPr/>
          <p:nvPr/>
        </p:nvCxnSpPr>
        <p:spPr>
          <a:xfrm flipH="1" rot="10800000">
            <a:off x="3740050" y="2740425"/>
            <a:ext cx="4460400" cy="84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20"/>
          <p:cNvCxnSpPr/>
          <p:nvPr/>
        </p:nvCxnSpPr>
        <p:spPr>
          <a:xfrm flipH="1" rot="10800000">
            <a:off x="3740050" y="3751918"/>
            <a:ext cx="4460400" cy="8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2) secret sharing technique - splitting</a:t>
            </a:r>
            <a:endParaRPr/>
          </a:p>
        </p:txBody>
      </p:sp>
      <p:sp>
        <p:nvSpPr>
          <p:cNvPr id="118" name="Google Shape;11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White </a:t>
            </a:r>
            <a:r>
              <a:rPr lang="en"/>
              <a:t>pixel:</a:t>
            </a:r>
            <a:endParaRPr/>
          </a:p>
          <a:p>
            <a:pPr indent="0" lvl="0" marL="457200" rtl="0" algn="l">
              <a:spcBef>
                <a:spcPts val="1600"/>
              </a:spcBef>
              <a:spcAft>
                <a:spcPts val="1600"/>
              </a:spcAft>
              <a:buNone/>
            </a:pPr>
            <a:r>
              <a:rPr lang="en" sz="1300"/>
              <a:t>(4 subpixel case)</a:t>
            </a:r>
            <a:endParaRPr sz="1300"/>
          </a:p>
        </p:txBody>
      </p:sp>
      <p:pic>
        <p:nvPicPr>
          <p:cNvPr id="119" name="Google Shape;119;p21"/>
          <p:cNvPicPr preferRelativeResize="0"/>
          <p:nvPr/>
        </p:nvPicPr>
        <p:blipFill>
          <a:blip r:embed="rId3">
            <a:alphaModFix/>
          </a:blip>
          <a:stretch>
            <a:fillRect/>
          </a:stretch>
        </p:blipFill>
        <p:spPr>
          <a:xfrm>
            <a:off x="3837050" y="1297775"/>
            <a:ext cx="4185276" cy="3586300"/>
          </a:xfrm>
          <a:prstGeom prst="rect">
            <a:avLst/>
          </a:prstGeom>
          <a:noFill/>
          <a:ln>
            <a:noFill/>
          </a:ln>
        </p:spPr>
      </p:pic>
      <p:pic>
        <p:nvPicPr>
          <p:cNvPr id="120" name="Google Shape;120;p21"/>
          <p:cNvPicPr preferRelativeResize="0"/>
          <p:nvPr/>
        </p:nvPicPr>
        <p:blipFill>
          <a:blip r:embed="rId4">
            <a:alphaModFix/>
          </a:blip>
          <a:stretch>
            <a:fillRect/>
          </a:stretch>
        </p:blipFill>
        <p:spPr>
          <a:xfrm>
            <a:off x="1354400" y="2770500"/>
            <a:ext cx="1520150" cy="919025"/>
          </a:xfrm>
          <a:prstGeom prst="rect">
            <a:avLst/>
          </a:prstGeom>
          <a:noFill/>
          <a:ln>
            <a:noFill/>
          </a:ln>
        </p:spPr>
      </p:pic>
      <p:cxnSp>
        <p:nvCxnSpPr>
          <p:cNvPr id="121" name="Google Shape;121;p21"/>
          <p:cNvCxnSpPr/>
          <p:nvPr/>
        </p:nvCxnSpPr>
        <p:spPr>
          <a:xfrm flipH="1" rot="10800000">
            <a:off x="3740050" y="2740425"/>
            <a:ext cx="4460400" cy="84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21"/>
          <p:cNvCxnSpPr/>
          <p:nvPr/>
        </p:nvCxnSpPr>
        <p:spPr>
          <a:xfrm flipH="1" rot="10800000">
            <a:off x="3740050" y="3751918"/>
            <a:ext cx="4460400" cy="8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